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9" r:id="rId3"/>
    <p:sldId id="272" r:id="rId4"/>
    <p:sldId id="273" r:id="rId5"/>
    <p:sldId id="260" r:id="rId6"/>
    <p:sldId id="275" r:id="rId7"/>
    <p:sldId id="265" r:id="rId8"/>
    <p:sldId id="267" r:id="rId9"/>
    <p:sldId id="268" r:id="rId10"/>
    <p:sldId id="269" r:id="rId11"/>
    <p:sldId id="270" r:id="rId12"/>
    <p:sldId id="276" r:id="rId13"/>
    <p:sldId id="279" r:id="rId14"/>
    <p:sldId id="266" r:id="rId15"/>
    <p:sldId id="271" r:id="rId16"/>
    <p:sldId id="262" r:id="rId17"/>
    <p:sldId id="261" r:id="rId18"/>
    <p:sldId id="263" r:id="rId19"/>
    <p:sldId id="264" r:id="rId20"/>
    <p:sldId id="274" r:id="rId21"/>
    <p:sldId id="277" r:id="rId22"/>
    <p:sldId id="278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4F8"/>
    <a:srgbClr val="E0E1EA"/>
    <a:srgbClr val="DEDFEA"/>
    <a:srgbClr val="F9FACE"/>
    <a:srgbClr val="E3EABE"/>
    <a:srgbClr val="F0F2F6"/>
    <a:srgbClr val="FDF3E9"/>
    <a:srgbClr val="F5DD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949D534-6635-47FD-8938-ED776E489986}" type="datetimeFigureOut">
              <a:rPr lang="en-US"/>
              <a:pPr>
                <a:defRPr/>
              </a:pPr>
              <a:t>6/24/2015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71AEC87-DFBE-4176-BAB3-6484660BB6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5632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F8E5FC1-775D-44FB-871A-A718E5ECE419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885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5132C51-93B6-4D69-B80E-BA5535D8399B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311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4B7AF-20FF-498A-9A9C-399CA08788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2941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6DF9B-107C-4281-88C1-2A0B58A0907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90564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03348-8B3E-441D-8D50-808B280191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0161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5A63C-5D0E-4699-89C6-4FB2D930AC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65779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C0971-797C-437B-9852-09F21B9114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38085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A3929-3EC8-46AF-8110-DF0C9FE53F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3775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7EFCA-7F9E-4025-969F-35ED89B5D1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1280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73323-156E-468A-9DA1-A61ED0A2CF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78435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50DC7-441D-40A4-ADD4-9C5F7B83EA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89318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25D67-D83D-40F8-B007-BEDF8799FF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03097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20202-5A6D-45EE-A094-DC851472E6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498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smtClean="0"/>
              <a:t>Click to edit Master text styles</a:t>
            </a:r>
          </a:p>
          <a:p>
            <a:pPr lvl="1"/>
            <a:r>
              <a:rPr lang="en-AU" altLang="en-US" smtClean="0"/>
              <a:t>Second level</a:t>
            </a:r>
          </a:p>
          <a:p>
            <a:pPr lvl="2"/>
            <a:r>
              <a:rPr lang="en-AU" altLang="en-US" smtClean="0"/>
              <a:t>Third level</a:t>
            </a:r>
          </a:p>
          <a:p>
            <a:pPr lvl="3"/>
            <a:r>
              <a:rPr lang="en-AU" altLang="en-US" smtClean="0"/>
              <a:t>Fourth level</a:t>
            </a:r>
          </a:p>
          <a:p>
            <a:pPr lvl="4"/>
            <a:r>
              <a:rPr lang="en-AU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DB527512-FFC1-4699-8D45-7F6F1B9DCA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  <p:pic>
        <p:nvPicPr>
          <p:cNvPr id="1031" name="Picture 56" descr="PEECE_Logo_c200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1488"/>
            <a:ext cx="147637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6600825" y="6064250"/>
            <a:ext cx="817563" cy="771525"/>
          </a:xfrm>
          <a:prstGeom prst="rect">
            <a:avLst/>
          </a:prstGeom>
          <a:gradFill rotWithShape="1">
            <a:gsLst>
              <a:gs pos="0">
                <a:srgbClr val="F5DDC7"/>
              </a:gs>
              <a:gs pos="100000">
                <a:srgbClr val="FDF3E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7462838" y="6064250"/>
            <a:ext cx="817562" cy="771525"/>
          </a:xfrm>
          <a:prstGeom prst="rect">
            <a:avLst/>
          </a:prstGeom>
          <a:gradFill rotWithShape="1">
            <a:gsLst>
              <a:gs pos="0">
                <a:srgbClr val="E0E1EA"/>
              </a:gs>
              <a:gs pos="100000">
                <a:srgbClr val="F2F4F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34" name="Rectangle 10"/>
          <p:cNvSpPr>
            <a:spLocks noChangeArrowheads="1"/>
          </p:cNvSpPr>
          <p:nvPr userDrawn="1"/>
        </p:nvSpPr>
        <p:spPr bwMode="auto">
          <a:xfrm>
            <a:off x="8326438" y="6064250"/>
            <a:ext cx="817562" cy="771525"/>
          </a:xfrm>
          <a:prstGeom prst="rect">
            <a:avLst/>
          </a:prstGeom>
          <a:gradFill rotWithShape="1">
            <a:gsLst>
              <a:gs pos="0">
                <a:srgbClr val="E3EABE"/>
              </a:gs>
              <a:gs pos="100000">
                <a:srgbClr val="F9FACE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92313"/>
            <a:ext cx="7775575" cy="2479675"/>
          </a:xfrm>
        </p:spPr>
        <p:txBody>
          <a:bodyPr/>
          <a:lstStyle/>
          <a:p>
            <a:pPr eaLnBrk="1" hangingPunct="1"/>
            <a:r>
              <a:rPr lang="en-US" altLang="en-US" sz="5400" smtClean="0"/>
              <a:t>Performance of Slag Pavements</a:t>
            </a:r>
            <a:endParaRPr lang="en-AU" altLang="en-US" sz="54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4768850"/>
            <a:ext cx="6400800" cy="635000"/>
          </a:xfrm>
        </p:spPr>
        <p:txBody>
          <a:bodyPr/>
          <a:lstStyle/>
          <a:p>
            <a:pPr eaLnBrk="1" hangingPunct="1"/>
            <a:r>
              <a:rPr lang="en-AU" altLang="en-US" smtClean="0"/>
              <a:t>Prepared by Peter Rufford</a:t>
            </a:r>
          </a:p>
        </p:txBody>
      </p:sp>
      <p:grpSp>
        <p:nvGrpSpPr>
          <p:cNvPr id="3076" name="Group 11"/>
          <p:cNvGrpSpPr>
            <a:grpSpLocks/>
          </p:cNvGrpSpPr>
          <p:nvPr/>
        </p:nvGrpSpPr>
        <p:grpSpPr bwMode="auto">
          <a:xfrm>
            <a:off x="2627313" y="188913"/>
            <a:ext cx="3943350" cy="1152525"/>
            <a:chOff x="1655" y="119"/>
            <a:chExt cx="2484" cy="726"/>
          </a:xfrm>
        </p:grpSpPr>
        <p:sp>
          <p:nvSpPr>
            <p:cNvPr id="3078" name="Rectangle 5"/>
            <p:cNvSpPr>
              <a:spLocks noChangeArrowheads="1"/>
            </p:cNvSpPr>
            <p:nvPr/>
          </p:nvSpPr>
          <p:spPr bwMode="auto">
            <a:xfrm>
              <a:off x="1655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DB8230"/>
                </a:gs>
                <a:gs pos="100000">
                  <a:srgbClr val="F4B16D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079" name="Rectangle 8"/>
            <p:cNvSpPr>
              <a:spLocks noChangeArrowheads="1"/>
            </p:cNvSpPr>
            <p:nvPr/>
          </p:nvSpPr>
          <p:spPr bwMode="auto">
            <a:xfrm>
              <a:off x="2471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7B80A6"/>
                </a:gs>
                <a:gs pos="100000">
                  <a:srgbClr val="9CABC8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080" name="Rectangle 9"/>
            <p:cNvSpPr>
              <a:spLocks noChangeArrowheads="1"/>
            </p:cNvSpPr>
            <p:nvPr/>
          </p:nvSpPr>
          <p:spPr bwMode="auto">
            <a:xfrm>
              <a:off x="3288" y="119"/>
              <a:ext cx="771" cy="726"/>
            </a:xfrm>
            <a:prstGeom prst="rect">
              <a:avLst/>
            </a:prstGeom>
            <a:gradFill rotWithShape="1">
              <a:gsLst>
                <a:gs pos="0">
                  <a:srgbClr val="B1C44E"/>
                </a:gs>
                <a:gs pos="100000">
                  <a:srgbClr val="F0F37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081" name="Text Box 10"/>
            <p:cNvSpPr txBox="1">
              <a:spLocks noChangeArrowheads="1"/>
            </p:cNvSpPr>
            <p:nvPr/>
          </p:nvSpPr>
          <p:spPr bwMode="auto">
            <a:xfrm>
              <a:off x="1693" y="147"/>
              <a:ext cx="2446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AU" altLang="en-US" sz="5400" b="1">
                  <a:solidFill>
                    <a:srgbClr val="DDDDDD"/>
                  </a:solidFill>
                  <a:latin typeface="Arial Narrow" panose="020B0606020202030204" pitchFamily="34" charset="0"/>
                  <a:ea typeface="GulimChe" panose="020B0609000101010101" pitchFamily="49" charset="-127"/>
                  <a:cs typeface="Tahoma" panose="020B0604030504040204" pitchFamily="34" charset="0"/>
                </a:rPr>
                <a:t>P</a:t>
              </a:r>
              <a:r>
                <a:rPr lang="en-AU" altLang="en-US" sz="5000" b="1">
                  <a:solidFill>
                    <a:srgbClr val="DDDDDD"/>
                  </a:solidFill>
                  <a:latin typeface="Arial Narrow" panose="020B0606020202030204" pitchFamily="34" charset="0"/>
                  <a:ea typeface="GulimChe" panose="020B0609000101010101" pitchFamily="49" charset="-127"/>
                  <a:cs typeface="Tahoma" panose="020B0604030504040204" pitchFamily="34" charset="0"/>
                </a:rPr>
                <a:t>  </a:t>
              </a:r>
              <a:r>
                <a:rPr lang="en-AU" altLang="en-US" sz="5400" b="1">
                  <a:solidFill>
                    <a:srgbClr val="DDDDDD"/>
                  </a:solidFill>
                  <a:latin typeface="Arial Narrow" panose="020B0606020202030204" pitchFamily="34" charset="0"/>
                  <a:ea typeface="GulimChe" panose="020B0609000101010101" pitchFamily="49" charset="-127"/>
                  <a:cs typeface="Tahoma" panose="020B0604030504040204" pitchFamily="34" charset="0"/>
                </a:rPr>
                <a:t>E</a:t>
              </a:r>
              <a:r>
                <a:rPr lang="en-AU" altLang="en-US" sz="6000" b="1">
                  <a:solidFill>
                    <a:srgbClr val="DDDDDD"/>
                  </a:solidFill>
                  <a:latin typeface="Arial Narrow" panose="020B0606020202030204" pitchFamily="34" charset="0"/>
                  <a:ea typeface="GulimChe" panose="020B0609000101010101" pitchFamily="49" charset="-127"/>
                  <a:cs typeface="Tahoma" panose="020B0604030504040204" pitchFamily="34" charset="0"/>
                </a:rPr>
                <a:t>   </a:t>
              </a:r>
              <a:r>
                <a:rPr lang="en-AU" altLang="en-US" sz="5400" b="1">
                  <a:solidFill>
                    <a:srgbClr val="DDDDDD"/>
                  </a:solidFill>
                  <a:latin typeface="Arial Narrow" panose="020B0606020202030204" pitchFamily="34" charset="0"/>
                  <a:ea typeface="GulimChe" panose="020B0609000101010101" pitchFamily="49" charset="-127"/>
                  <a:cs typeface="Tahoma" panose="020B0604030504040204" pitchFamily="34" charset="0"/>
                </a:rPr>
                <a:t>E</a:t>
              </a:r>
              <a:r>
                <a:rPr lang="en-AU" altLang="en-US" sz="6000" b="1">
                  <a:solidFill>
                    <a:srgbClr val="DDDDDD"/>
                  </a:solidFill>
                  <a:latin typeface="Arial Narrow" panose="020B0606020202030204" pitchFamily="34" charset="0"/>
                  <a:ea typeface="GulimChe" panose="020B0609000101010101" pitchFamily="49" charset="-127"/>
                  <a:cs typeface="Tahoma" panose="020B0604030504040204" pitchFamily="34" charset="0"/>
                </a:rPr>
                <a:t>   </a:t>
              </a:r>
              <a:r>
                <a:rPr lang="en-AU" altLang="en-US" sz="5400" b="1">
                  <a:solidFill>
                    <a:srgbClr val="DDDDDD"/>
                  </a:solidFill>
                  <a:latin typeface="Arial Narrow" panose="020B0606020202030204" pitchFamily="34" charset="0"/>
                  <a:ea typeface="GulimChe" panose="020B0609000101010101" pitchFamily="49" charset="-127"/>
                  <a:cs typeface="Tahoma" panose="020B0604030504040204" pitchFamily="34" charset="0"/>
                </a:rPr>
                <a:t>C</a:t>
              </a:r>
              <a:r>
                <a:rPr lang="en-AU" altLang="en-US" sz="5000" b="1">
                  <a:solidFill>
                    <a:srgbClr val="DDDDDD"/>
                  </a:solidFill>
                  <a:latin typeface="Arial Narrow" panose="020B0606020202030204" pitchFamily="34" charset="0"/>
                  <a:ea typeface="GulimChe" panose="020B0609000101010101" pitchFamily="49" charset="-127"/>
                  <a:cs typeface="Tahoma" panose="020B0604030504040204" pitchFamily="34" charset="0"/>
                </a:rPr>
                <a:t>  </a:t>
              </a:r>
              <a:r>
                <a:rPr lang="en-AU" altLang="en-US" sz="5400" b="1">
                  <a:solidFill>
                    <a:srgbClr val="DDDDDD"/>
                  </a:solidFill>
                  <a:latin typeface="Arial Narrow" panose="020B0606020202030204" pitchFamily="34" charset="0"/>
                  <a:ea typeface="GulimChe" panose="020B0609000101010101" pitchFamily="49" charset="-127"/>
                  <a:cs typeface="Tahoma" panose="020B0604030504040204" pitchFamily="34" charset="0"/>
                </a:rPr>
                <a:t>E</a:t>
              </a:r>
            </a:p>
          </p:txBody>
        </p:sp>
      </p:grpSp>
      <p:pic>
        <p:nvPicPr>
          <p:cNvPr id="3077" name="Picture 56" descr="PEECE_Logo_c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51488"/>
            <a:ext cx="147637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And upward pressure on the footpath</a:t>
            </a:r>
          </a:p>
        </p:txBody>
      </p:sp>
      <p:pic>
        <p:nvPicPr>
          <p:cNvPr id="1433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95450"/>
            <a:ext cx="6035675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Requiring significant pavement repairs</a:t>
            </a:r>
          </a:p>
        </p:txBody>
      </p:sp>
      <p:pic>
        <p:nvPicPr>
          <p:cNvPr id="1536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736725"/>
            <a:ext cx="6035675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Action taken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504950"/>
            <a:ext cx="8229600" cy="4649788"/>
          </a:xfrm>
        </p:spPr>
        <p:txBody>
          <a:bodyPr/>
          <a:lstStyle/>
          <a:p>
            <a:r>
              <a:rPr lang="en-AU" altLang="en-US" smtClean="0"/>
              <a:t>Stopped using the material as a pavement material 18 months ago</a:t>
            </a:r>
          </a:p>
          <a:p>
            <a:r>
              <a:rPr lang="en-AU" altLang="en-US" smtClean="0"/>
              <a:t>Assessed the extent of the problem – projects constructed over a defined period – maybe a change in the material source</a:t>
            </a:r>
          </a:p>
          <a:p>
            <a:r>
              <a:rPr lang="en-AU" altLang="en-US" smtClean="0"/>
              <a:t>Started to remediate the affected areas:</a:t>
            </a:r>
          </a:p>
          <a:p>
            <a:pPr lvl="1"/>
            <a:r>
              <a:rPr lang="en-AU" altLang="en-US" smtClean="0"/>
              <a:t>Grinding off the raised pavement ridges</a:t>
            </a:r>
          </a:p>
          <a:p>
            <a:pPr lvl="1"/>
            <a:r>
              <a:rPr lang="en-AU" altLang="en-US" smtClean="0"/>
              <a:t>Trenching the driveway access to properties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978400"/>
          </a:xfrm>
        </p:spPr>
        <p:txBody>
          <a:bodyPr/>
          <a:lstStyle/>
          <a:p>
            <a:r>
              <a:rPr lang="en-AU" altLang="en-US" smtClean="0"/>
              <a:t>Undertaking a number of trials to find the best way of controlling the damage</a:t>
            </a:r>
          </a:p>
          <a:p>
            <a:pPr lvl="1"/>
            <a:r>
              <a:rPr lang="en-AU" altLang="en-US" smtClean="0"/>
              <a:t>Initially thin saw cut across the pavement with compressible spacing rods and silicon seal at the surface – not successful</a:t>
            </a:r>
          </a:p>
          <a:p>
            <a:pPr lvl="1"/>
            <a:r>
              <a:rPr lang="en-AU" altLang="en-US" smtClean="0"/>
              <a:t>Thin saw cut in front of the kerb – also not successful</a:t>
            </a:r>
          </a:p>
          <a:p>
            <a:pPr lvl="1"/>
            <a:r>
              <a:rPr lang="en-AU" altLang="en-US" smtClean="0"/>
              <a:t>Thick trench across the property driveways</a:t>
            </a:r>
          </a:p>
          <a:p>
            <a:pPr lvl="1"/>
            <a:r>
              <a:rPr lang="en-AU" altLang="en-US" smtClean="0"/>
              <a:t>Wider 100mm trench in the pavement and fill with lean mix concrete (3Mpa)</a:t>
            </a:r>
          </a:p>
          <a:p>
            <a:endParaRPr lang="en-AU" altLang="en-US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Initial treatment – thin saw cut</a:t>
            </a:r>
          </a:p>
        </p:txBody>
      </p:sp>
      <p:pic>
        <p:nvPicPr>
          <p:cNvPr id="1843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Trench the driveway</a:t>
            </a:r>
          </a:p>
        </p:txBody>
      </p:sp>
      <p:pic>
        <p:nvPicPr>
          <p:cNvPr id="19459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Wider saw cut</a:t>
            </a:r>
          </a:p>
        </p:txBody>
      </p:sp>
      <p:pic>
        <p:nvPicPr>
          <p:cNvPr id="20483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9213" y="1600200"/>
            <a:ext cx="39655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1507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2154238"/>
            <a:ext cx="6515100" cy="3419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Donnelly joint inserted</a:t>
            </a:r>
          </a:p>
        </p:txBody>
      </p:sp>
      <p:pic>
        <p:nvPicPr>
          <p:cNvPr id="22531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22563" y="1600200"/>
            <a:ext cx="36988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3556" name="Picture 2" descr="C:\Users\pgrufford\AppData\Local\Hewlett-Packard\HP TRIM\TEMP\HPTRIM.4252\D07361162  Photo 9 - Rock saw cut with Connolley joints in place - Edge Street Cardiff - 10 March 2015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en-US" b="1" smtClean="0"/>
              <a:t>Introduction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022725"/>
          </a:xfrm>
        </p:spPr>
        <p:txBody>
          <a:bodyPr/>
          <a:lstStyle/>
          <a:p>
            <a:pPr eaLnBrk="1" hangingPunct="1"/>
            <a:r>
              <a:rPr lang="en-US" altLang="en-US" smtClean="0"/>
              <a:t>Steel Furnace Slag is a waste product from steel making</a:t>
            </a:r>
          </a:p>
          <a:p>
            <a:pPr eaLnBrk="1" hangingPunct="1"/>
            <a:r>
              <a:rPr lang="en-US" altLang="en-US" smtClean="0"/>
              <a:t>Has been used as a road base material in areas close to the steel making operations</a:t>
            </a:r>
          </a:p>
          <a:p>
            <a:pPr eaLnBrk="1" hangingPunct="1"/>
            <a:r>
              <a:rPr lang="en-US" altLang="en-US" smtClean="0"/>
              <a:t>The performance has been very good over many years but this has lead to complacency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246063"/>
            <a:ext cx="8229600" cy="871537"/>
          </a:xfrm>
        </p:spPr>
        <p:txBody>
          <a:bodyPr/>
          <a:lstStyle/>
          <a:p>
            <a:r>
              <a:rPr lang="en-AU" altLang="en-US" smtClean="0"/>
              <a:t>Issues emerging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57200" y="1308100"/>
            <a:ext cx="8509000" cy="5434013"/>
          </a:xfrm>
        </p:spPr>
        <p:txBody>
          <a:bodyPr/>
          <a:lstStyle/>
          <a:p>
            <a:r>
              <a:rPr lang="en-AU" altLang="en-US" smtClean="0"/>
              <a:t>Ongoing maintenance of road pavement, kerb, footpath, drainage pits and driveways</a:t>
            </a:r>
          </a:p>
          <a:p>
            <a:r>
              <a:rPr lang="en-AU" altLang="en-US" smtClean="0"/>
              <a:t>Uncertainty as to how long this type of maintenance will be required</a:t>
            </a:r>
          </a:p>
          <a:p>
            <a:r>
              <a:rPr lang="en-AU" altLang="en-US" smtClean="0"/>
              <a:t>Legal action by residents to recover costs to their properties</a:t>
            </a:r>
          </a:p>
          <a:p>
            <a:r>
              <a:rPr lang="en-AU" altLang="en-US" smtClean="0"/>
              <a:t>More expensive pavement designs – longer haul for traditional materials</a:t>
            </a:r>
          </a:p>
          <a:p>
            <a:r>
              <a:rPr lang="en-AU" altLang="en-US" smtClean="0"/>
              <a:t>Less waste material for other uses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Research required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1449388"/>
            <a:ext cx="8428038" cy="5046662"/>
          </a:xfrm>
        </p:spPr>
        <p:txBody>
          <a:bodyPr/>
          <a:lstStyle/>
          <a:p>
            <a:r>
              <a:rPr lang="en-AU" altLang="en-US" smtClean="0"/>
              <a:t>Treatment options</a:t>
            </a:r>
          </a:p>
          <a:p>
            <a:pPr lvl="1"/>
            <a:r>
              <a:rPr lang="en-AU" altLang="en-US" smtClean="0"/>
              <a:t>Thin saw cuts not successful</a:t>
            </a:r>
          </a:p>
          <a:p>
            <a:pPr lvl="1"/>
            <a:r>
              <a:rPr lang="en-AU" altLang="en-US" smtClean="0"/>
              <a:t>100mm trenches filled with lean concrete (3Mpa) not yet evaluated over summer</a:t>
            </a:r>
          </a:p>
          <a:p>
            <a:pPr lvl="1"/>
            <a:r>
              <a:rPr lang="en-AU" altLang="en-US" smtClean="0"/>
              <a:t>100mm longitudinal trenches – cheaper to install as it does not impact on traffic </a:t>
            </a:r>
          </a:p>
          <a:p>
            <a:r>
              <a:rPr lang="en-AU" altLang="en-US" smtClean="0"/>
              <a:t>Other issues for research</a:t>
            </a:r>
          </a:p>
          <a:p>
            <a:pPr lvl="1"/>
            <a:r>
              <a:rPr lang="en-AU" altLang="en-US" smtClean="0"/>
              <a:t>Spacing of trenches and location </a:t>
            </a:r>
          </a:p>
          <a:p>
            <a:pPr lvl="1"/>
            <a:r>
              <a:rPr lang="en-AU" altLang="en-US" smtClean="0"/>
              <a:t>Types of trench filler – polystyrene instead of lean concrete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Intervention Strategies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83150"/>
          </a:xfrm>
        </p:spPr>
        <p:txBody>
          <a:bodyPr/>
          <a:lstStyle/>
          <a:p>
            <a:r>
              <a:rPr lang="en-AU" altLang="en-US" smtClean="0"/>
              <a:t>Develop intervention strategies for the various types of distress and evaluate the strategies</a:t>
            </a:r>
          </a:p>
          <a:p>
            <a:r>
              <a:rPr lang="en-AU" altLang="en-US" smtClean="0"/>
              <a:t>Monitor longitudinal and transverse movement over four seasons for each strategy</a:t>
            </a:r>
          </a:p>
          <a:p>
            <a:r>
              <a:rPr lang="en-AU" altLang="en-US" smtClean="0"/>
              <a:t>Compare the cost of each intervention strategy and evaluate their effectiveness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altLang="en-US" smtClean="0"/>
              <a:t>No options for treating drainage pits, footpaths and kerbs other than replacement</a:t>
            </a:r>
          </a:p>
          <a:p>
            <a:endParaRPr lang="en-AU" altLang="en-US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Proposed Way Forward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504950"/>
            <a:ext cx="8359775" cy="4937125"/>
          </a:xfrm>
        </p:spPr>
        <p:txBody>
          <a:bodyPr/>
          <a:lstStyle/>
          <a:p>
            <a:r>
              <a:rPr lang="en-AU" altLang="en-US" dirty="0" smtClean="0"/>
              <a:t>Guidelines for maintenance organisation</a:t>
            </a:r>
          </a:p>
          <a:p>
            <a:pPr lvl="1"/>
            <a:r>
              <a:rPr lang="en-AU" altLang="en-US" dirty="0" smtClean="0"/>
              <a:t>Grind off pavement ridge in first instance</a:t>
            </a:r>
          </a:p>
          <a:p>
            <a:pPr lvl="1"/>
            <a:r>
              <a:rPr lang="en-AU" altLang="en-US" dirty="0" smtClean="0"/>
              <a:t>100mm trench </a:t>
            </a:r>
            <a:r>
              <a:rPr lang="en-AU" altLang="en-US" dirty="0" smtClean="0"/>
              <a:t>(3MPa concrete) on </a:t>
            </a:r>
            <a:r>
              <a:rPr lang="en-AU" altLang="en-US" dirty="0" smtClean="0"/>
              <a:t>either side of ridge if no evidence of transverse movement</a:t>
            </a:r>
          </a:p>
          <a:p>
            <a:pPr lvl="1"/>
            <a:r>
              <a:rPr lang="en-AU" altLang="en-US" dirty="0" smtClean="0"/>
              <a:t>100mm longitudinal trench </a:t>
            </a:r>
            <a:r>
              <a:rPr lang="en-AU" altLang="en-US" dirty="0" smtClean="0"/>
              <a:t>(3MPa concrete) </a:t>
            </a:r>
            <a:r>
              <a:rPr lang="en-AU" altLang="en-US" dirty="0" smtClean="0"/>
              <a:t>in </a:t>
            </a:r>
            <a:r>
              <a:rPr lang="en-AU" altLang="en-US" dirty="0" smtClean="0"/>
              <a:t>front of kerb if </a:t>
            </a:r>
            <a:r>
              <a:rPr lang="en-AU" altLang="en-US" dirty="0" smtClean="0"/>
              <a:t>transverse movement evident</a:t>
            </a:r>
            <a:endParaRPr lang="en-AU" altLang="en-US" dirty="0" smtClean="0"/>
          </a:p>
          <a:p>
            <a:pPr lvl="1"/>
            <a:r>
              <a:rPr lang="en-AU" altLang="en-US" dirty="0" smtClean="0"/>
              <a:t>Insert pins in pavement to measure longitudinal, transverse and vertical movement</a:t>
            </a:r>
          </a:p>
          <a:p>
            <a:pPr lvl="1"/>
            <a:r>
              <a:rPr lang="en-AU" altLang="en-US" dirty="0" smtClean="0"/>
              <a:t>Take 2 samples at each site for </a:t>
            </a:r>
            <a:r>
              <a:rPr lang="en-AU" altLang="en-US" dirty="0" smtClean="0"/>
              <a:t>chemical composition </a:t>
            </a:r>
            <a:r>
              <a:rPr lang="en-AU" altLang="en-US" dirty="0" smtClean="0"/>
              <a:t>testing </a:t>
            </a:r>
            <a:endParaRPr lang="en-AU" altLang="en-U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8400"/>
          </a:xfrm>
        </p:spPr>
        <p:txBody>
          <a:bodyPr/>
          <a:lstStyle/>
          <a:p>
            <a:r>
              <a:rPr lang="en-AU" altLang="en-US" smtClean="0"/>
              <a:t>Guidelines for asset owner</a:t>
            </a:r>
          </a:p>
          <a:p>
            <a:pPr lvl="1"/>
            <a:r>
              <a:rPr lang="en-AU" altLang="en-US" smtClean="0"/>
              <a:t>Measure movement of pins at each site every month for a year</a:t>
            </a:r>
          </a:p>
          <a:p>
            <a:pPr lvl="1"/>
            <a:r>
              <a:rPr lang="en-AU" altLang="en-US" smtClean="0"/>
              <a:t>Research air temperature and rainfall at each site over 12 month period</a:t>
            </a:r>
          </a:p>
          <a:p>
            <a:pPr lvl="1"/>
            <a:r>
              <a:rPr lang="en-AU" altLang="en-US" smtClean="0"/>
              <a:t>Assess cost effectiveness after 12 months</a:t>
            </a:r>
          </a:p>
          <a:p>
            <a:r>
              <a:rPr lang="en-AU" altLang="en-US" smtClean="0"/>
              <a:t>Guidelines for pavement designers</a:t>
            </a:r>
          </a:p>
          <a:p>
            <a:pPr lvl="1"/>
            <a:r>
              <a:rPr lang="en-AU" altLang="en-US" smtClean="0"/>
              <a:t>Consider using slag where there is no kerbs</a:t>
            </a:r>
          </a:p>
          <a:p>
            <a:pPr lvl="1"/>
            <a:r>
              <a:rPr lang="en-AU" altLang="en-US" smtClean="0"/>
              <a:t>Specify that the material is weathered for 6 months and tested for expansion prior to use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altLang="en-US" dirty="0" smtClean="0"/>
              <a:t>For other sites undertake a risk assessment and only use if the expansion is less than 1% and the consequences of failure are not high such </a:t>
            </a:r>
            <a:r>
              <a:rPr lang="en-AU" altLang="en-US" dirty="0" smtClean="0"/>
              <a:t>as not in heavily </a:t>
            </a:r>
            <a:r>
              <a:rPr lang="en-AU" altLang="en-US" smtClean="0"/>
              <a:t>trafficked urban areas </a:t>
            </a:r>
            <a:r>
              <a:rPr lang="en-AU" altLang="en-US" dirty="0" smtClean="0"/>
              <a:t>or near:</a:t>
            </a:r>
            <a:endParaRPr lang="en-AU" altLang="en-US" dirty="0" smtClean="0"/>
          </a:p>
          <a:p>
            <a:pPr lvl="2"/>
            <a:r>
              <a:rPr lang="en-AU" altLang="en-US" dirty="0" smtClean="0"/>
              <a:t>Near </a:t>
            </a:r>
            <a:r>
              <a:rPr lang="en-AU" altLang="en-US" dirty="0" smtClean="0"/>
              <a:t>optic fibre trenches</a:t>
            </a:r>
          </a:p>
          <a:p>
            <a:pPr lvl="2"/>
            <a:r>
              <a:rPr lang="en-AU" altLang="en-US" dirty="0" smtClean="0"/>
              <a:t>Near high pressure gas </a:t>
            </a:r>
            <a:r>
              <a:rPr lang="en-AU" altLang="en-US" dirty="0" smtClean="0"/>
              <a:t>mains</a:t>
            </a:r>
            <a:endParaRPr lang="en-AU" alt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altLang="en-US" smtClean="0"/>
              <a:t>Slag as a road base requires careful quality control due to the presence of free calcium oxide (CaO) and magnesium oxide (MgO) which expand when hydrated</a:t>
            </a:r>
          </a:p>
          <a:p>
            <a:r>
              <a:rPr lang="en-AU" altLang="en-US" smtClean="0"/>
              <a:t>Slag needs to be tested for volumetric stability (ASTM D4792) – generally a maximum expansion limit of 1% is recommended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99463" cy="4732338"/>
          </a:xfrm>
        </p:spPr>
        <p:txBody>
          <a:bodyPr/>
          <a:lstStyle/>
          <a:p>
            <a:r>
              <a:rPr lang="en-AU" altLang="en-US" smtClean="0"/>
              <a:t>A common practice is to stockpile the slag for a minimum period to weather the slag before using it as road base</a:t>
            </a:r>
          </a:p>
          <a:p>
            <a:r>
              <a:rPr lang="en-AU" altLang="en-US" smtClean="0"/>
              <a:t>In the USA, the weathering period varies but is of the order of 6 months before being tested for expansion</a:t>
            </a:r>
          </a:p>
          <a:p>
            <a:r>
              <a:rPr lang="en-AU" altLang="en-US" smtClean="0"/>
              <a:t>In the particular Australian case study, the supplier only stockpiled the slag for 3 months and did not test for expansion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The result – ridges across the pavement</a:t>
            </a:r>
          </a:p>
        </p:txBody>
      </p:sp>
      <p:pic>
        <p:nvPicPr>
          <p:cNvPr id="9219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709738"/>
            <a:ext cx="6035675" cy="452596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024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And uplifting of the kerb</a:t>
            </a:r>
          </a:p>
        </p:txBody>
      </p:sp>
      <p:pic>
        <p:nvPicPr>
          <p:cNvPr id="1126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And discontinuity in the kerb line</a:t>
            </a:r>
          </a:p>
        </p:txBody>
      </p:sp>
      <p:pic>
        <p:nvPicPr>
          <p:cNvPr id="1229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And pushing out of the kerb</a:t>
            </a:r>
          </a:p>
        </p:txBody>
      </p:sp>
      <p:pic>
        <p:nvPicPr>
          <p:cNvPr id="1331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5">
      <a:dk1>
        <a:srgbClr val="3C4C70"/>
      </a:dk1>
      <a:lt1>
        <a:srgbClr val="FFFFFF"/>
      </a:lt1>
      <a:dk2>
        <a:srgbClr val="3C4C70"/>
      </a:dk2>
      <a:lt2>
        <a:srgbClr val="808080"/>
      </a:lt2>
      <a:accent1>
        <a:srgbClr val="7B80A6"/>
      </a:accent1>
      <a:accent2>
        <a:srgbClr val="F4B16D"/>
      </a:accent2>
      <a:accent3>
        <a:srgbClr val="FFFFFF"/>
      </a:accent3>
      <a:accent4>
        <a:srgbClr val="32405F"/>
      </a:accent4>
      <a:accent5>
        <a:srgbClr val="BFC0D0"/>
      </a:accent5>
      <a:accent6>
        <a:srgbClr val="DDA062"/>
      </a:accent6>
      <a:hlink>
        <a:srgbClr val="DB8230"/>
      </a:hlink>
      <a:folHlink>
        <a:srgbClr val="B1C44E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131823"/>
        </a:dk1>
        <a:lt1>
          <a:srgbClr val="E3E7EF"/>
        </a:lt1>
        <a:dk2>
          <a:srgbClr val="131823"/>
        </a:dk2>
        <a:lt2>
          <a:srgbClr val="808080"/>
        </a:lt2>
        <a:accent1>
          <a:srgbClr val="7B80A6"/>
        </a:accent1>
        <a:accent2>
          <a:srgbClr val="F4B16D"/>
        </a:accent2>
        <a:accent3>
          <a:srgbClr val="EFF1F6"/>
        </a:accent3>
        <a:accent4>
          <a:srgbClr val="0E131C"/>
        </a:accent4>
        <a:accent5>
          <a:srgbClr val="BFC0D0"/>
        </a:accent5>
        <a:accent6>
          <a:srgbClr val="DDA062"/>
        </a:accent6>
        <a:hlink>
          <a:srgbClr val="DB8230"/>
        </a:hlink>
        <a:folHlink>
          <a:srgbClr val="B1C44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131823"/>
        </a:dk1>
        <a:lt1>
          <a:srgbClr val="FFFFFF"/>
        </a:lt1>
        <a:dk2>
          <a:srgbClr val="131823"/>
        </a:dk2>
        <a:lt2>
          <a:srgbClr val="808080"/>
        </a:lt2>
        <a:accent1>
          <a:srgbClr val="7B80A6"/>
        </a:accent1>
        <a:accent2>
          <a:srgbClr val="F4B16D"/>
        </a:accent2>
        <a:accent3>
          <a:srgbClr val="FFFFFF"/>
        </a:accent3>
        <a:accent4>
          <a:srgbClr val="0E131C"/>
        </a:accent4>
        <a:accent5>
          <a:srgbClr val="BFC0D0"/>
        </a:accent5>
        <a:accent6>
          <a:srgbClr val="DDA062"/>
        </a:accent6>
        <a:hlink>
          <a:srgbClr val="DB8230"/>
        </a:hlink>
        <a:folHlink>
          <a:srgbClr val="B1C44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3C4C70"/>
        </a:dk1>
        <a:lt1>
          <a:srgbClr val="FFFFFF"/>
        </a:lt1>
        <a:dk2>
          <a:srgbClr val="3C4C70"/>
        </a:dk2>
        <a:lt2>
          <a:srgbClr val="808080"/>
        </a:lt2>
        <a:accent1>
          <a:srgbClr val="7B80A6"/>
        </a:accent1>
        <a:accent2>
          <a:srgbClr val="F4B16D"/>
        </a:accent2>
        <a:accent3>
          <a:srgbClr val="FFFFFF"/>
        </a:accent3>
        <a:accent4>
          <a:srgbClr val="32405F"/>
        </a:accent4>
        <a:accent5>
          <a:srgbClr val="BFC0D0"/>
        </a:accent5>
        <a:accent6>
          <a:srgbClr val="DDA062"/>
        </a:accent6>
        <a:hlink>
          <a:srgbClr val="DB8230"/>
        </a:hlink>
        <a:folHlink>
          <a:srgbClr val="B1C4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680</Words>
  <Application>Microsoft Office PowerPoint</Application>
  <PresentationFormat>On-screen Show (4:3)</PresentationFormat>
  <Paragraphs>71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Arial Narrow</vt:lpstr>
      <vt:lpstr>GulimChe</vt:lpstr>
      <vt:lpstr>Tahoma</vt:lpstr>
      <vt:lpstr>Default Design</vt:lpstr>
      <vt:lpstr>Performance of Slag Pavements</vt:lpstr>
      <vt:lpstr>Introduction</vt:lpstr>
      <vt:lpstr>PowerPoint Presentation</vt:lpstr>
      <vt:lpstr>PowerPoint Presentation</vt:lpstr>
      <vt:lpstr>The result – ridges across the pavement</vt:lpstr>
      <vt:lpstr>PowerPoint Presentation</vt:lpstr>
      <vt:lpstr>And uplifting of the kerb</vt:lpstr>
      <vt:lpstr>And discontinuity in the kerb line</vt:lpstr>
      <vt:lpstr>And pushing out of the kerb</vt:lpstr>
      <vt:lpstr>And upward pressure on the footpath</vt:lpstr>
      <vt:lpstr>Requiring significant pavement repairs</vt:lpstr>
      <vt:lpstr>Action taken</vt:lpstr>
      <vt:lpstr>PowerPoint Presentation</vt:lpstr>
      <vt:lpstr>Initial treatment – thin saw cut</vt:lpstr>
      <vt:lpstr>Trench the driveway</vt:lpstr>
      <vt:lpstr>Wider saw cut</vt:lpstr>
      <vt:lpstr>PowerPoint Presentation</vt:lpstr>
      <vt:lpstr>Donnelly joint inserted</vt:lpstr>
      <vt:lpstr>PowerPoint Presentation</vt:lpstr>
      <vt:lpstr>Issues emerging</vt:lpstr>
      <vt:lpstr>Research required</vt:lpstr>
      <vt:lpstr>Intervention Strategies</vt:lpstr>
      <vt:lpstr>PowerPoint Presentation</vt:lpstr>
      <vt:lpstr>Proposed Way Forward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Lenore Keough</dc:creator>
  <cp:lastModifiedBy>Peter Rufford</cp:lastModifiedBy>
  <cp:revision>47</cp:revision>
  <dcterms:created xsi:type="dcterms:W3CDTF">2008-04-02T09:31:04Z</dcterms:created>
  <dcterms:modified xsi:type="dcterms:W3CDTF">2015-06-23T23:48:03Z</dcterms:modified>
</cp:coreProperties>
</file>