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60" r:id="rId3"/>
  </p:sldMasterIdLst>
  <p:sldIdLst>
    <p:sldId id="293" r:id="rId4"/>
    <p:sldId id="275" r:id="rId5"/>
    <p:sldId id="277" r:id="rId6"/>
    <p:sldId id="279" r:id="rId7"/>
    <p:sldId id="278" r:id="rId8"/>
    <p:sldId id="276" r:id="rId9"/>
    <p:sldId id="319" r:id="rId10"/>
    <p:sldId id="280" r:id="rId11"/>
    <p:sldId id="281" r:id="rId12"/>
    <p:sldId id="325" r:id="rId13"/>
    <p:sldId id="284" r:id="rId14"/>
    <p:sldId id="295" r:id="rId15"/>
    <p:sldId id="286" r:id="rId16"/>
    <p:sldId id="282" r:id="rId17"/>
    <p:sldId id="296" r:id="rId18"/>
    <p:sldId id="298" r:id="rId19"/>
    <p:sldId id="299" r:id="rId20"/>
    <p:sldId id="300" r:id="rId21"/>
    <p:sldId id="283" r:id="rId22"/>
    <p:sldId id="285" r:id="rId23"/>
    <p:sldId id="287" r:id="rId24"/>
    <p:sldId id="288" r:id="rId25"/>
    <p:sldId id="289" r:id="rId26"/>
    <p:sldId id="290" r:id="rId27"/>
    <p:sldId id="291" r:id="rId28"/>
    <p:sldId id="301" r:id="rId29"/>
    <p:sldId id="302" r:id="rId30"/>
    <p:sldId id="303" r:id="rId31"/>
    <p:sldId id="304" r:id="rId32"/>
    <p:sldId id="305" r:id="rId33"/>
    <p:sldId id="306" r:id="rId34"/>
    <p:sldId id="308" r:id="rId35"/>
    <p:sldId id="309" r:id="rId36"/>
    <p:sldId id="310" r:id="rId37"/>
    <p:sldId id="312" r:id="rId38"/>
    <p:sldId id="311" r:id="rId39"/>
    <p:sldId id="316" r:id="rId40"/>
    <p:sldId id="317" r:id="rId41"/>
    <p:sldId id="320" r:id="rId42"/>
    <p:sldId id="321" r:id="rId43"/>
    <p:sldId id="322" r:id="rId44"/>
    <p:sldId id="323" r:id="rId45"/>
    <p:sldId id="324" r:id="rId46"/>
    <p:sldId id="314" r:id="rId47"/>
    <p:sldId id="326" r:id="rId48"/>
    <p:sldId id="327" r:id="rId49"/>
    <p:sldId id="328" r:id="rId50"/>
    <p:sldId id="329" r:id="rId51"/>
    <p:sldId id="330" r:id="rId52"/>
    <p:sldId id="331" r:id="rId53"/>
    <p:sldId id="332" r:id="rId54"/>
    <p:sldId id="333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56" descr="PEECE_Logo_c20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5392950"/>
            <a:ext cx="1888958" cy="132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09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11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3811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0140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6611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4695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7753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565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5946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9591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4535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4022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2495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7142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8452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46065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26762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24622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89373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3969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16294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2502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56487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34724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01393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35942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1531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8554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9673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889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014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2935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6904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E9E47-F01F-4412-A032-26A27613ED49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A6D0-61C4-463D-AB91-45D5C82360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0172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5D8AD-27D3-48DA-823E-5ABE0222E26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6D8AE-6640-4E24-97BF-6F78710D7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3498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24563-4C93-4FBF-B615-B5EA207837F1}" type="datetimeFigureOut">
              <a:rPr lang="en-AU" smtClean="0"/>
              <a:t>24/06/2015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19D62-E45C-41DE-896A-9AFD6DB2C0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634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20423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4400" dirty="0"/>
              <a:t/>
            </a:r>
            <a:br>
              <a:rPr lang="en-AU" sz="4400" dirty="0"/>
            </a:br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3600" b="1" dirty="0" smtClean="0"/>
              <a:t>Jilin Provincial Transport Scientific Research Institute</a:t>
            </a:r>
            <a:br>
              <a:rPr lang="en-AU" sz="3600" b="1" dirty="0" smtClean="0"/>
            </a:br>
            <a:r>
              <a:rPr lang="en-AU" sz="3600" b="1" dirty="0" smtClean="0"/>
              <a:t>&amp;</a:t>
            </a:r>
            <a:br>
              <a:rPr lang="en-AU" sz="3600" b="1" dirty="0" smtClean="0"/>
            </a:br>
            <a:r>
              <a:rPr lang="en-AU" sz="3600" b="1" dirty="0" smtClean="0"/>
              <a:t>PEECE Pty Ltd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en-AU" sz="3200" dirty="0" smtClean="0"/>
          </a:p>
          <a:p>
            <a:r>
              <a:rPr lang="en-AU" sz="3200" dirty="0" smtClean="0"/>
              <a:t>Collaborative Research 2015</a:t>
            </a:r>
            <a:endParaRPr lang="en-AU" sz="3200" dirty="0"/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460185" y="350362"/>
            <a:ext cx="3943350" cy="1152525"/>
            <a:chOff x="1655" y="119"/>
            <a:chExt cx="2484" cy="726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655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DB8230"/>
                </a:gs>
                <a:gs pos="100000">
                  <a:srgbClr val="F4B16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471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7B80A6"/>
                </a:gs>
                <a:gs pos="100000">
                  <a:srgbClr val="9CABC8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288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B1C44E"/>
                </a:gs>
                <a:gs pos="100000">
                  <a:srgbClr val="F0F37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1693" y="147"/>
              <a:ext cx="2446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P</a:t>
              </a:r>
              <a:r>
                <a:rPr lang="en-AU" sz="5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  <a:r>
                <a:rPr lang="en-AU" sz="6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 </a:t>
              </a:r>
              <a:r>
                <a:rPr lang="en-AU" sz="5400" b="1" dirty="0" err="1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  <a:r>
                <a:rPr lang="en-AU" sz="6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C</a:t>
              </a:r>
              <a:r>
                <a:rPr lang="en-AU" sz="5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289" y="350362"/>
            <a:ext cx="1888958" cy="132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Modified Binders – Spray Seal Binders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1026" name="Picture 2" descr="http://www.colas.com.au/wp-content/gallery/spray-seal/spray-seal-img-1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119" y="1341036"/>
            <a:ext cx="7827707" cy="5215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28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Binder Types Used Australian In Trial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9677" y="1811024"/>
            <a:ext cx="10512509" cy="3264555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Test Site Location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3258" y="1315767"/>
            <a:ext cx="5820621" cy="5444521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3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Traffic Information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1096" y="1690688"/>
            <a:ext cx="7519128" cy="4600155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7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Pavement Condition – Highly Cracked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880" y="1690688"/>
            <a:ext cx="6272784" cy="5114835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Crack Mapping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8355" y="1278876"/>
            <a:ext cx="7315200" cy="5248041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3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Crack Mapping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2072" y="1324856"/>
            <a:ext cx="5065775" cy="5533144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Sand Patch Test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4288" y="1339946"/>
            <a:ext cx="6190488" cy="5322665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8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dirty="0" smtClean="0"/>
              <a:t>Sand Patch Test – Surface texture measurement</a:t>
            </a:r>
            <a:endParaRPr lang="en-AU" sz="4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5719" y="1471232"/>
            <a:ext cx="8086396" cy="4344352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7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dirty="0"/>
              <a:t>Sand Patch Test – Surface texture measurement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8372" y="2121408"/>
            <a:ext cx="7987459" cy="3756106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4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Pavement Materials – Modified Asphalt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In Australia asphalt is defined as:</a:t>
            </a:r>
          </a:p>
          <a:p>
            <a:r>
              <a:rPr lang="en-AU" dirty="0"/>
              <a:t>A mixture of bituminous binder and aggregate with or without </a:t>
            </a:r>
            <a:r>
              <a:rPr lang="en-AU" dirty="0" smtClean="0"/>
              <a:t>mineral filler</a:t>
            </a:r>
            <a:r>
              <a:rPr lang="en-AU" dirty="0"/>
              <a:t>, produced hot in a mixing plant, which is delivered, spread </a:t>
            </a:r>
            <a:r>
              <a:rPr lang="en-AU" dirty="0" smtClean="0"/>
              <a:t>and compacted </a:t>
            </a:r>
            <a:r>
              <a:rPr lang="en-AU" dirty="0"/>
              <a:t>while hot. </a:t>
            </a:r>
            <a:endParaRPr lang="en-AU" dirty="0" smtClean="0"/>
          </a:p>
          <a:p>
            <a:r>
              <a:rPr lang="en-AU" dirty="0" smtClean="0"/>
              <a:t>In </a:t>
            </a:r>
            <a:r>
              <a:rPr lang="en-AU" dirty="0"/>
              <a:t>the US, the term ‘asphalt’ can also </a:t>
            </a:r>
            <a:r>
              <a:rPr lang="en-AU" dirty="0" smtClean="0"/>
              <a:t>mean bituminous </a:t>
            </a:r>
            <a:r>
              <a:rPr lang="en-AU" dirty="0"/>
              <a:t>binder.</a:t>
            </a:r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5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SBS     styrene-butadiene-styrene</a:t>
            </a:r>
          </a:p>
          <a:p>
            <a:endParaRPr lang="en-AU" dirty="0" smtClean="0"/>
          </a:p>
          <a:p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4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Spraying PMB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942" y="1622893"/>
            <a:ext cx="8753594" cy="3452686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22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Checking Aggregate Spread Rate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0583" y="1508106"/>
            <a:ext cx="7929217" cy="4104729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6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On-site Blending of Crumb Rubber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3120" y="1180104"/>
            <a:ext cx="5998464" cy="5580184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3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Spraying Crumb Rubber Binder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8228" y="1444459"/>
            <a:ext cx="8641399" cy="3631120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Aggregate Spreading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0090" y="1335024"/>
            <a:ext cx="8939357" cy="3667128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53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Aggregate Spreading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0058" y="1690688"/>
            <a:ext cx="9653942" cy="3457384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6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Preparing for Transverse Distribution Test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6272" y="1690688"/>
            <a:ext cx="7251192" cy="4841127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9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Binder Spraying Distribution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7400" y="1431101"/>
            <a:ext cx="7260336" cy="5125350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1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Transverse Distribution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8355" y="1690688"/>
            <a:ext cx="7786758" cy="4352544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7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Pavement Materials – Modified Asphalt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In Australia the word used to describe the </a:t>
            </a:r>
            <a:r>
              <a:rPr lang="en-AU" dirty="0" smtClean="0"/>
              <a:t>bituminous binder </a:t>
            </a:r>
            <a:r>
              <a:rPr lang="en-AU" dirty="0"/>
              <a:t>or glue used in hot-mixed asphalt mixture is ‘bitumen’.  </a:t>
            </a:r>
            <a:endParaRPr lang="en-AU" dirty="0" smtClean="0"/>
          </a:p>
          <a:p>
            <a:r>
              <a:rPr lang="en-AU" dirty="0" smtClean="0"/>
              <a:t>Bitumen is </a:t>
            </a:r>
            <a:r>
              <a:rPr lang="en-AU" dirty="0"/>
              <a:t>a</a:t>
            </a:r>
            <a:r>
              <a:rPr lang="en-AU" dirty="0" smtClean="0"/>
              <a:t> </a:t>
            </a:r>
            <a:r>
              <a:rPr lang="en-AU" dirty="0"/>
              <a:t>very viscous liquid or a solid, consisting essentially of </a:t>
            </a:r>
            <a:r>
              <a:rPr lang="en-AU" dirty="0" smtClean="0"/>
              <a:t>hydrocarbons and </a:t>
            </a:r>
            <a:r>
              <a:rPr lang="en-AU" dirty="0"/>
              <a:t>their derivatives, which are soluble in carbon disulphide. It </a:t>
            </a:r>
            <a:r>
              <a:rPr lang="en-AU" dirty="0" smtClean="0"/>
              <a:t>is substantially </a:t>
            </a:r>
            <a:r>
              <a:rPr lang="en-AU" dirty="0"/>
              <a:t>non-volatile and softens gradually when heated. </a:t>
            </a:r>
            <a:r>
              <a:rPr lang="en-AU" dirty="0" smtClean="0"/>
              <a:t>It possesses </a:t>
            </a:r>
            <a:r>
              <a:rPr lang="en-AU" dirty="0"/>
              <a:t>waterproofing and adhesive properties. It is obtained </a:t>
            </a:r>
            <a:r>
              <a:rPr lang="en-AU" dirty="0" smtClean="0"/>
              <a:t>from native </a:t>
            </a:r>
            <a:r>
              <a:rPr lang="en-AU" dirty="0"/>
              <a:t>asphalt or by processing the residue from the refining of </a:t>
            </a:r>
            <a:r>
              <a:rPr lang="en-AU" dirty="0" smtClean="0"/>
              <a:t>naturally occurring </a:t>
            </a:r>
            <a:r>
              <a:rPr lang="en-AU" dirty="0"/>
              <a:t>crude petroleum.</a:t>
            </a:r>
          </a:p>
          <a:p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3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Aggregate Coverage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6216" y="1472184"/>
            <a:ext cx="8052301" cy="4736592"/>
          </a:xfrm>
          <a:prstGeom prst="rect">
            <a:avLst/>
          </a:prstGeo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8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Completed Work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316736"/>
            <a:ext cx="7685016" cy="494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6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Completed Work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252728"/>
            <a:ext cx="7393304" cy="495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00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Completed Work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784265" y="1407224"/>
            <a:ext cx="7807791" cy="497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0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Completed Work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359328" y="1307591"/>
            <a:ext cx="7351600" cy="529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61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Reference </a:t>
            </a:r>
            <a:r>
              <a:rPr lang="en-AU" dirty="0" err="1"/>
              <a:t>Austroads</a:t>
            </a:r>
            <a:r>
              <a:rPr lang="en-AU" dirty="0"/>
              <a:t> Report</a:t>
            </a:r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93506" y="1490472"/>
            <a:ext cx="7780969" cy="475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61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Reference </a:t>
            </a:r>
            <a:r>
              <a:rPr lang="en-AU" dirty="0" err="1" smtClean="0"/>
              <a:t>Austroads</a:t>
            </a:r>
            <a:r>
              <a:rPr lang="en-AU" dirty="0" smtClean="0"/>
              <a:t> Report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61488" y="1379361"/>
            <a:ext cx="6053328" cy="616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3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Follow Up Report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4311" y="2386584"/>
            <a:ext cx="10869489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57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PMB Spray Seal Trials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414016" y="1390211"/>
            <a:ext cx="5769864" cy="5453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49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PMB Spray Seal </a:t>
            </a:r>
            <a:r>
              <a:rPr lang="en-AU" dirty="0" smtClean="0"/>
              <a:t>Trials – Binder Recovery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430889"/>
            <a:ext cx="7607808" cy="487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8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Asphalt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60" y="1355217"/>
            <a:ext cx="7787640" cy="5214938"/>
          </a:xfrm>
        </p:spPr>
      </p:pic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88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PMB Spray Seal </a:t>
            </a:r>
            <a:r>
              <a:rPr lang="en-AU" dirty="0" smtClean="0"/>
              <a:t>Trials - Texture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769859" y="1362456"/>
            <a:ext cx="8142569" cy="497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4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PMB Spray Seal </a:t>
            </a:r>
            <a:r>
              <a:rPr lang="en-AU" dirty="0" smtClean="0"/>
              <a:t>Trials – 12 Months Service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03120" y="1338401"/>
            <a:ext cx="7653528" cy="510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03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PMB Spray Seal </a:t>
            </a:r>
            <a:r>
              <a:rPr lang="en-AU" dirty="0" smtClean="0"/>
              <a:t>Trials </a:t>
            </a:r>
            <a:r>
              <a:rPr lang="en-AU" dirty="0"/>
              <a:t>– 12 Months Service</a:t>
            </a:r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31136" y="1370306"/>
            <a:ext cx="7552944" cy="514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PMB Spray Seal </a:t>
            </a:r>
            <a:r>
              <a:rPr lang="en-AU" dirty="0" smtClean="0"/>
              <a:t>Trials – Site Inspection Results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532888" y="1295784"/>
            <a:ext cx="7269480" cy="551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9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Reference </a:t>
            </a:r>
            <a:r>
              <a:rPr lang="en-AU" dirty="0" err="1" smtClean="0"/>
              <a:t>Austroads</a:t>
            </a:r>
            <a:r>
              <a:rPr lang="en-AU" dirty="0" smtClean="0"/>
              <a:t> Report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65600" y="2053560"/>
            <a:ext cx="5860800" cy="389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0410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PMB - Testing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8355" y="1345551"/>
            <a:ext cx="7296912" cy="531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99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PMB – Testing - </a:t>
            </a:r>
            <a:r>
              <a:rPr lang="en-AU" dirty="0" err="1" smtClean="0"/>
              <a:t>Elastometer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044952" y="1327298"/>
            <a:ext cx="4754880" cy="553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93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PMB - Testing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52344" y="1363034"/>
            <a:ext cx="6656832" cy="525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PMB - Testing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50027" y="1343234"/>
            <a:ext cx="8229600" cy="506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6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PMB – Testing - 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054884" y="1339977"/>
            <a:ext cx="8058213" cy="49286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6980" y="639847"/>
            <a:ext cx="3604826" cy="7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7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Bitumen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1026" name="Picture 2" descr="https://encrypted-tbn2.gstatic.com/images?q=tbn:ANd9GcTW4l--MRmsrCam6lf7ueI8FSM8eRoTjhwlls_1MgdxfQQQYYWQ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08" y="1414608"/>
            <a:ext cx="4264433" cy="319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data:image/jpeg;base64,/9j/4AAQSkZJRgABAQAAAQABAAD/2wCEAAkGBxQSEhQUEBQSFRQUFBQXFRQWDxUVFRcUFBQWFxQWFRUYHCggGBwlHBQVITEhJSkrLi4uFx8zODMsNygtLiwBCgoKDg0OFxAQFCwcHxwsLCwsLCwsLCssLCwsLCwsLCwsLCssLCwsLCwsKyw3KywsLCssLCwsKysrKys4Nyw4LP/AABEIAMEBBQMBIgACEQEDEQH/xAAcAAABBAMBAAAAAAAAAAAAAAAAAQIEBQMGBwj/xABBEAABBAADBQUFBQUGBwAAAAABAAIDEQQSIQUGMUFREyIyYXEHgZGhsUJSYnLBIzOC4fAUU2Nzk9ElQ4OSorLx/8QAGgEBAQEBAQEBAAAAAAAAAAAAAAECAwQFBv/EACARAQADAQADAAMBAQAAAAAAAAABAhEDEiExBEFRYSL/2gAMAwEAAhEDEQA/AOh9mjs1JyoyL88+kjdmjs1IypCEEcsTS1ZnLC9yuIYQkULae1ocO3NPI1g5WdT5NbxK1nFb+A6YeB7taDpHBjT50LNLtThe/wAhi3Stfrc04BaRHtzHPN3gox0ySP8Ai6wrfC7WxQ1kw8UreuGmJf8A6TwCfQFdZ/D6RDMdqtiDU4MUXZ20GTC2ZgR4mPY5j2/mY4AhTmry2rNZyYdYmJM7NHZrOAlyrKo/Zo7NScqMqCN2aOzUnKjKgjdmjs1JyoyoI3Zo7NScqMqCN2aOzUnKjKgjdmjs1JyoyoI3Zo7NScqMqCN2aOzUnKjKgjdmjs1JyoyoI3ZpVIyoQZaQQn0mlbxnTCsL3LI8qLK9WKmmyPWm7x72092HwZjdOAc8jnDs4QBqXfed+FQfaLveYAcPh3VKR+0kH/LaeDR+M/JclLievrZ+fVe7h+Nv/Vnn6df1Cyx+PfI9znvdI4mi9x1Pp0b5BSMPtagBI0ZQKBBohVTJRVH+vVBj6V62voZjza2/BY8tAcx2dnrdeoWwYDaINFpPxXMcPinxutpIJ5AXm8svNbLFi8uV0g7E1q3O0uPmWjw+9IV03AbYNgupxAqzqa6XxV9hcSH8NPp8VyKLacjgC15a0/abTnV6qyw0DX0TPi3eQxb2D/taVz68adPsN1vNfjqwcsjStF2WA3RmIxbfzS9s31IktbPsyd50e6N/3XtBaT5OYeB8xovB0/DtX3Ht3r2ifq2CdSwtcsrSvJ4u2lpFJQlUw02kUn0ikw0ykUn0ikwMpFJ9IpMDKRSfSKTAykUn0ikwMpFJ9IpMDKRSfSKTAykJ9ITA4hY3LMQsEi64xqPK5UO821xhYHy0C4aMb957tGj05nyBVzMVyj2pbULpmwt4RtHP7b+N+ja+JXfjz8rMXtkNKkmL3PdIcznOJcTrmcdSSodtB0tIQm8wF9J5JPlYo2cg6aqU+K+Kivjy80F1sYske2GNzICR+0xMht5dzEfQLDtbZroXuY6zR0e7i4cnXzVNfI/MWFbbO2vk7kgEkemjh3gPwlXVGCxD4/DRF+E8PUK4wm1m9cjuh4fFOOzmzNL8McwGpYfEFTQ4B8rnNjbdeI5srGfncdAko3bDbVIIDh7xwV9gtr19oVxXM4sWIm5Q8zFp5aRN5eLxPPyUvZ2N7a8120ghtiiDxpo/mmq6zht8sK05ZJ2X0zWR8FcYHeDDSnLFPE5x4NzU74HiuabP2jl7poeeWgfJX2G2iCKe1j2nSnNDguHThS/v43XpMOhNcsgK1vYuMjbowlrK8F5gD1YTqB5fBX8bweBB9+vwXj6fj2p/rvXpEpAS0sbXLIFw8W9FIpOCWkw0ykUn0ikw0ykUn0ikw0ykUn0ikw0ykUn0ikw0ykUn0ikw0ykJ9ITDQ5RplLeFEmXWIY1BmK8/bbkfNLNMRo+WQjmct93/AMQF3vaJpjz0Y76FcTwEQMfeHX5r2fjR9cektZHBHPRXG1dlBveZpY8PVUpfppx6c76L045J2zYbbJI/wR0K+/I7wtHpxKgSPs2eqvNsZYo4sM3jGM8p/wAaQW74Age8qlMagxSC+Aq+KxnztSHNKxNAvX+aKdhcQWm2EtP3gaNLYdmY+HEPDMW4xwNHcib3WvcPtSuGp6rW3so18RXNMtXyRtu8+BZnAwzBkLbtlubp06D1VFHhnZqAObpdFZ939pSRSARvDGkd8O8BaFd7XLcVG2SON7JM5DHBpAlZWpYfIoimw+0pIzUgLm3wI74rm0rY9n7QOVrmnuO11H1C1mTAyhuaUFovn4ieij4jauTRhLngUHk6N8mhRqHRm7aZGLe6uluA+SU+0XDs7pD3j8LgCD1abBC5HNO55t5JPmVjBTR3vY/tSwjzllMjNdHOaDpyzFp+dLfcDjWSsD4ntew8HNcCPkvJAK2TdLe+fASB0bi5hIzxE91w5+h815+nCLe4dK9Jj69PtTwFVbu7ZjxcDJ4TbXjhzaebT5hWzV45rjtEikUnUikxdNpFJ1IpMTTaRSdSKTDTaRSdSKTDTaRSdSKTDTaQnUhMNI8KLMFOcFFmauuM6qMbHma4dWuHxC4pstv7OiKLXOafUFdzmauUbW2d2ONni5S3PHfMOJ7QD0P6L08Psw5XU8xF0f69FAnwrc4kLdWHN61wBVtLBRsqHi29x3ovQ5NexIcSS8EOcbJPA3roVgc0jnwWySRgiiARQ0I8gocmyhWhN8gdRryKkioffDqFnwmGysMzuWkY6vPP0A194WX+xB1MJ72bU+XNWpaCcoHcjGUD8R1cfdoPcmK1dzPP+isTmaq2xeCIJrUBQHDVQ1Gy+RKu8LvJMI+yNPbVDMNWj8JHBQKA0HiUPFyZba0/mP6IH47aT3NEYeS1gIFm+Js0VWoKEUtotIhA5PBWO0oQdX9hm3CzESYVxOWVudg5B7LzV0sH5LubF5g9mMxbtTCVzkLT6OY4L0/GvL2r711pPplARScAlpccb0ykUn0ikw0ykUn0ikw0ykUn0ikw0ykUn0ikw0ykJ9ITDQ4LDI1SSExzV1xjVZNGtX3u2AcSxroyGYiE54XngHc2u/CRoVucsaiSxLUeklyiKHtw+2Fk0Wk0P2m/jaObDxsKqx2D7rx5FdT2rsOOZzXnMyWP93Mw5ZG+V/ab1abBVRtfYLi3M3K548QDcubzrgD5DReit4lzmrmUJtrSOY+iW6TxCY5JIjYynO0EcWO6ehWNwW0RnR65iB3bdfoFHgmfGKcMzSSbHG3GzamSDuu9D9Qm5ERHxffbTNb4+Sqp8Pku+SvMg5V9FH2n4Wty6Zhmf5XwIUwU0lRtzHiQT8eCpXOvUqz25PbqHDp5cG/JVajQQhCAQhCBQlSBKg2b2bH/AIng/wDOH/q5epYl5q9m+z+z2hhJMQ5jGWXsJcO+cpAA87K9KROXHrHtuqS0JaSNKcuWNEpFJyKTA2kUnUikwNpFJ1IpMDaRSdSKTA2kJ1ITA6khCcilvEYXMWF8SlkJpamCtkhUaSFW741HkiRGlb1bstxLQ5lNmZZY+uPVrurSudYrAuBIylr2+NhGrT+rfMLuEkSp9q7EjmILx3m8HDR3pfMeS3W2JMOLSsNEdQUxjrHuC3jbu6zmklgseS0l8LmOcxwpzdRY4tPNdonWcNKR7bGvAcfQapU2Z1Mefwu+iqY0nGSZnuJ5k/VYUpSLKhCEIBKEicgFsGzt2XzYbtY3d/MaYdMzBzB62tfCu8NvDM1jWFxIj1iIrun7p+809EjBFds+duhjlAbbh3ToeZB4cuS6/wCyn2hGQDDYx3eaKZKTxaBoH9D5rQWb6HKM8Nu5kS00n8taei1920nGYzU1pcbLWihXQdUtESRL11HIsweuI7pe0GSNrWv78Z8OY6+l8q6Le8Pv7h6BlzRtP26L4x+ZzfD76XGaS3rdQ5OtUey948NiP3E8Uh6NkBPwVs2RZwZ0qxh6eCmKWkUhKmBKRSVCYEpCVCYFQhCqBIlQgaQsbmrMmkIIr41GkiViWrE9iCpliWnb1bqdtUkFCVvAHQEc2k9D9aW/SxqHKxWJxHD8XgC26aQR4mni3yPX1VdJHYLSeIIPvBXZNqbCjldmqn9f91om8G7+SaGNupneRQ+4xpc93lwHxXatoTHJ3Ydrhcfib4mHiermnp5LDBA1129rD5g18RwRM3K946Od8isWYk+vFEOkirofMcCmFOpZIIC85W1dXqa4eaDBSVqyNjJ0AJJNAAXZ6BbpsHcBzxnxhdG08I20Xn816NCQNX2VsebE5uwYX5G5ndAB59fJRKOvH/byK7lgcKyFgjhaGMaOA5nq48ytd3q3RbibkgDWT0SRwbL0Hk5XxRo+BfDIGtewNeBWhIzeh6+qxbV2WYu8LMZ5kat14FV8sRa4teCHAkOadKI/VZztCWqMjiOFHUV59VFZMBi+zccwLmEd5v0c3zC2TZm1SK7GTOPuk5X1014rUE8D/wC8x6IN4ZDh53ZgHQTA3niGU3yzs4H3LYsFvZtHBVYGMgHEhxzgeh1HzXNHbXdTaDbaKLySXO6XSsNmbyShwa1jnno2ya5pmjtmwPabhZy1kwkwz3eEStIa70dwW9RyWvOJ3kifbMVG4A/ZkZoPQ1orjYG90mEIOGl7eD7eHkktzW8zE466dFiafxYl3xpTwqjYO2IsXCyaB2Zj+B5gjQtcORB5K1aVzaPQkSoBCEIBCEIBCEIBCEIETHBPKxuKDDKFCmUqVypNv7YiwsTpZ3BrG/EnkB1KDHtTHRwRuklcGsaCSSen6ri0u+jp8ZLMdGNhe2Fp4hj9C71ICpd8t7ZcfLbiWxNP7OIHQebupWsudepXWtcZmTsTJme5wFWUxISgLSBoUo4QtjzPBGfSMagurn6K93N3ebiHGSa+yYfDwzv6XyHVbXPu/C3EOxWJeSzOzsIRZsgDK2uJ1HAe9WI1NP3W3VjwzWSyAunLQTdFseYcGjrXNbJzRrxIAJ1rmLQFuPQUJQm2hEahvxuw6dwnw4BkqpGcC7o5vn1Wgz4KRn7yOVourdG4C/VdpkUeV593mAR81JrquLg8uaV2unT3rqmMwMMn7yKN188oB+IVBit1YrJge6Nw1bZzNBHLVTxNaYI3Hg15/gP+y2vcaV7DIzsnjP3hJlIogVlJPL0Vvsfahmjvg5jsjwCCLHMHzVXvXtgsHZRk5nC3OB1aAeHkSmYMe+m1Q8CFpDjmzPPHLXBoctTj9yQf1/NKB1WZ9jsPsDx7+0xERdbHNDwOjwQHH3gj4LtjCuK+wfZ7g6aUggZA33uNgfAfNdpjXK/1uPjKEqQJVlQhCEAhCEAhCEAhCRAjlhkKzOWCVBDmcuEe2fbD5MU2D7EQzAa6uI4n0/Vd0nXDvbBsh7cT2zQcr2jhzI0I+hW6fUlzR3mrPdiNhxA7XLlAce94Sa5qBNZ1o11ANfFYSV0ZZ9oZO1f2YpmY18TdeSwIQgu9395JMKC0ND4ybykkUedFbdgN8sGXB8jZGSAUHOZnyjnlrw+q5sUKxOJjrcm+WC/vj/pOUTE79YRvh7WTTk3L7tVy9CeZjokXtDivvQSAdRI0n4Kzw2+eDfxkcw9Hxn6hcoSgp5SY7DHvBhX6NniJ/NX1Q7GxusMex1ccrgVx4rNhMS6JwdGS1w+HvCvkY6fPL0Krv7ew5wXDuNJcOeXmfmtTxO8k0jcvdZ1LBRcP0VQJa1BIPXNqR0TyMbli9rRYaFv9kyOskDXh+J3NafLKXOLnG3ONk9SVYbH2QZr1LAOeXj6rDisAWvLA5r65t/XosyYhhXGwdkPxEjGMaXOcaawcXeZ6NHElSdgbszYmQMijMrrogaMZ5yPOg+q71uVudHgWXo+Zw78mWqH3GDk36qTONRC03T2G3B4dkTdSNXurxPPE+nJbAwLFG1Z2hcWjglSJUAhCEAhCEAhCEAhCECFYZAsxTHBBAmYqPb+xmYqJ0Uo0OoI4tcODgtkkYoskaDge2NjYjZ7qe2N8TncXNzNeOdH7DvJSDsbCYtpMDmNfzhfTX8OV8RoV2bGYJsjS2Roc06FpFgrQtv8Asyjk72Ff2R+44FzP4Txb7l1rf+szDk+1t2JYSaFhUskRaacCPVdK2juvtSMZac9v+G9r/f3gCtN2hsTENce1bMD+ON31AW5mP0ikKRSXYN3kfesL4iOII9xUDEIKUIEQlpFIEtT9m7KlnNRtNdVGGHd5D3q82XtvExRljclcnubqB5FBYt3PEYufTrZCwyT4SLSIB7vwjMfjwCTAbExePcKbNP8AiILIR/EdD7rXQt3/AGUAUcZID/hQ21vH7UniPupSZiBzhk0+Id2cbSL07ONpdIb+8QKb8vVb5ul7L3u7+N/ZM4iFjrkP+Y/l6D4rp+yNiw4ZuTDxsjb0a2r9TxKtGRLE3/jWIGyNkxYeMRwMaxg5AfMnmfNWkbE5kaytasKGhPAQAlQCEIQCEIQCEIQCEIQCEIQCQpUIMbmrE+NSKTSEEJ8SwuhViWJhjQVphTHQXxCsjGmmJBruO3fw8rS2WGNwPG2D6hatjfZbhHWYzLET915cB6Nda6QYkwwq7KY4/iPZCfsYkfxQD50VXu9kOI5S4Y/9N4/VduMKOxV85McPPsixH95h/g9Oj9kWI/vcOPRjyu3dilEKecmOTYP2R8O1xJrmI4QPm4lbRsf2dYKA5uyMrvvSuL/gDoFujYVkbEk2kxEhwwaAGgADgAKHwUhkSztjWQMWVYmxrI1ieAnUgaAnISoBCEIBCEIBCEIBCEIBCEIBCEIBCEIEQhCBEhQhA1IUiECFNKEIETUIQKEoQhA4JwQhA8JwQhAoSoQgEIQgEIQgEIQgEIQg/9k="/>
          <p:cNvSpPr>
            <a:spLocks noChangeAspect="1" noChangeArrowheads="1"/>
          </p:cNvSpPr>
          <p:nvPr/>
        </p:nvSpPr>
        <p:spPr bwMode="auto">
          <a:xfrm>
            <a:off x="155575" y="-1233488"/>
            <a:ext cx="34861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030" name="Picture 6" descr="http://www.delmarkuwaitpetroleum.co/ProImg/BITUMEN_bitum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664" y="2275248"/>
            <a:ext cx="4687824" cy="345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75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PMB – Testing -  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451973" y="1318090"/>
            <a:ext cx="6519672" cy="53445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1767" y="621792"/>
            <a:ext cx="5972691" cy="81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7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PMB - Testing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758173" y="1316736"/>
            <a:ext cx="8651636" cy="464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7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Austroads</a:t>
            </a:r>
            <a:r>
              <a:rPr lang="en-AU" dirty="0" smtClean="0"/>
              <a:t> Reference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51194" y="1508760"/>
            <a:ext cx="8119711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0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Standard Grades of Bitumen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2089849"/>
            <a:ext cx="10515600" cy="4351338"/>
          </a:xfrm>
        </p:spPr>
        <p:txBody>
          <a:bodyPr/>
          <a:lstStyle/>
          <a:p>
            <a:r>
              <a:rPr lang="en-AU" dirty="0" smtClean="0"/>
              <a:t>In Australia bitumen class refers to its viscosity</a:t>
            </a:r>
          </a:p>
          <a:p>
            <a:endParaRPr lang="en-AU" dirty="0" smtClean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14400" y="2620548"/>
            <a:ext cx="926522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Classes 170, 320 &amp; 600 Paving grade bitumens are categorised according to viscosity (degree of fluidity) gradings.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dirty="0"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The higher the grade, the stiffer the bitumen</a:t>
            </a:r>
            <a:r>
              <a:rPr kumimoji="0" lang="en-US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.</a:t>
            </a:r>
            <a:r>
              <a:rPr kumimoji="0" lang="en-US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30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Australian Binder Types Used</a:t>
            </a:r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85416" y="1343334"/>
            <a:ext cx="7644384" cy="519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8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Standard Grades of Bitumen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191" y="1624457"/>
            <a:ext cx="10515600" cy="4351338"/>
          </a:xfrm>
        </p:spPr>
        <p:txBody>
          <a:bodyPr/>
          <a:lstStyle/>
          <a:p>
            <a:r>
              <a:rPr lang="en-AU" b="1" dirty="0"/>
              <a:t>Class 170</a:t>
            </a:r>
            <a:r>
              <a:rPr lang="en-AU" dirty="0"/>
              <a:t> bitumen can be used for all standard spray sealing and lightly trafficked asphalt </a:t>
            </a:r>
            <a:r>
              <a:rPr lang="en-AU" dirty="0" smtClean="0"/>
              <a:t>applications</a:t>
            </a:r>
          </a:p>
          <a:p>
            <a:r>
              <a:rPr lang="en-AU" b="1" dirty="0"/>
              <a:t>Class 320</a:t>
            </a:r>
            <a:r>
              <a:rPr lang="en-AU" dirty="0"/>
              <a:t> bitumen is primarily for use in asphalt, but can also be sprayed as a sealing binder for heavy duty applications and in hot desert </a:t>
            </a:r>
            <a:r>
              <a:rPr lang="en-AU" dirty="0" smtClean="0"/>
              <a:t>regions</a:t>
            </a:r>
          </a:p>
          <a:p>
            <a:r>
              <a:rPr lang="en-AU" b="1" dirty="0"/>
              <a:t>Class 600</a:t>
            </a:r>
            <a:r>
              <a:rPr lang="en-AU" dirty="0"/>
              <a:t> bitumen is the hardest paving grade bitumen available in Australia and is mainly used to produce high modulus asphalt for use in heavy duty asphalt </a:t>
            </a:r>
            <a:r>
              <a:rPr lang="en-AU" dirty="0" smtClean="0"/>
              <a:t>pavements</a:t>
            </a:r>
          </a:p>
          <a:p>
            <a:endParaRPr lang="en-AU" dirty="0"/>
          </a:p>
          <a:p>
            <a:pPr lvl="8"/>
            <a:r>
              <a:rPr lang="en-AU" dirty="0" smtClean="0"/>
              <a:t>Source: Shell Australia, www.shell.com.au</a:t>
            </a:r>
          </a:p>
          <a:p>
            <a:pPr lvl="8"/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5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Modified Binders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Polymer Modified Binders – PMB</a:t>
            </a:r>
          </a:p>
          <a:p>
            <a:r>
              <a:rPr lang="en-AU" dirty="0" smtClean="0"/>
              <a:t>Used for both Asphalt &amp; Spray sealing applications</a:t>
            </a:r>
          </a:p>
          <a:p>
            <a:pPr marL="0" indent="0">
              <a:buNone/>
            </a:pPr>
            <a:endParaRPr lang="en-AU" dirty="0" smtClean="0"/>
          </a:p>
          <a:p>
            <a:pPr lvl="1"/>
            <a:endParaRPr lang="en-AU" dirty="0"/>
          </a:p>
        </p:txBody>
      </p:sp>
      <p:pic>
        <p:nvPicPr>
          <p:cNvPr id="4" name="Picture 56" descr="PEECE_Logo_c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" y="5075579"/>
            <a:ext cx="1856529" cy="15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27" y="5430252"/>
            <a:ext cx="1891145" cy="1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</TotalTime>
  <Words>463</Words>
  <Application>Microsoft Office PowerPoint</Application>
  <PresentationFormat>Widescreen</PresentationFormat>
  <Paragraphs>71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52</vt:i4>
      </vt:variant>
    </vt:vector>
  </HeadingPairs>
  <TitlesOfParts>
    <vt:vector size="62" baseType="lpstr">
      <vt:lpstr>Arial Unicode MS</vt:lpstr>
      <vt:lpstr>GulimChe</vt:lpstr>
      <vt:lpstr>Arial</vt:lpstr>
      <vt:lpstr>Arial Narrow</vt:lpstr>
      <vt:lpstr>Calibri</vt:lpstr>
      <vt:lpstr>Calibri Light</vt:lpstr>
      <vt:lpstr>Tahoma</vt:lpstr>
      <vt:lpstr>Office Theme</vt:lpstr>
      <vt:lpstr>1_Custom Design</vt:lpstr>
      <vt:lpstr>Custom Design</vt:lpstr>
      <vt:lpstr>   Jilin Provincial Transport Scientific Research Institute &amp; PEECE Pty Ltd </vt:lpstr>
      <vt:lpstr>Pavement Materials – Modified Asphalt</vt:lpstr>
      <vt:lpstr>Pavement Materials – Modified Asphalt</vt:lpstr>
      <vt:lpstr>Asphalt</vt:lpstr>
      <vt:lpstr>Bitumen</vt:lpstr>
      <vt:lpstr>Standard Grades of Bitumen</vt:lpstr>
      <vt:lpstr>Australian Binder Types Used</vt:lpstr>
      <vt:lpstr>Standard Grades of Bitumen</vt:lpstr>
      <vt:lpstr>Modified Binders</vt:lpstr>
      <vt:lpstr>Modified Binders – Spray Seal Binders</vt:lpstr>
      <vt:lpstr>Binder Types Used Australian In Trial</vt:lpstr>
      <vt:lpstr>Test Site Location</vt:lpstr>
      <vt:lpstr>Traffic Information</vt:lpstr>
      <vt:lpstr>Pavement Condition – Highly Cracked</vt:lpstr>
      <vt:lpstr>Crack Mapping</vt:lpstr>
      <vt:lpstr>Crack Mapping</vt:lpstr>
      <vt:lpstr>Sand Patch Test</vt:lpstr>
      <vt:lpstr>Sand Patch Test – Surface texture measurement</vt:lpstr>
      <vt:lpstr>Sand Patch Test – Surface texture measurement</vt:lpstr>
      <vt:lpstr>PowerPoint Presentation</vt:lpstr>
      <vt:lpstr>Spraying PMB</vt:lpstr>
      <vt:lpstr>Checking Aggregate Spread Rate</vt:lpstr>
      <vt:lpstr>On-site Blending of Crumb Rubber</vt:lpstr>
      <vt:lpstr>Spraying Crumb Rubber Binder</vt:lpstr>
      <vt:lpstr>Aggregate Spreading</vt:lpstr>
      <vt:lpstr>Aggregate Spreading</vt:lpstr>
      <vt:lpstr>Preparing for Transverse Distribution Test</vt:lpstr>
      <vt:lpstr>Binder Spraying Distribution</vt:lpstr>
      <vt:lpstr>Transverse Distribution</vt:lpstr>
      <vt:lpstr>Aggregate Coverage</vt:lpstr>
      <vt:lpstr>Completed Work</vt:lpstr>
      <vt:lpstr>Completed Work</vt:lpstr>
      <vt:lpstr>Completed Work</vt:lpstr>
      <vt:lpstr>Completed Work</vt:lpstr>
      <vt:lpstr>Reference Austroads Report</vt:lpstr>
      <vt:lpstr>Reference Austroads Report</vt:lpstr>
      <vt:lpstr>Follow Up Report</vt:lpstr>
      <vt:lpstr>PMB Spray Seal Trials</vt:lpstr>
      <vt:lpstr>PMB Spray Seal Trials – Binder Recovery</vt:lpstr>
      <vt:lpstr>PMB Spray Seal Trials - Texture</vt:lpstr>
      <vt:lpstr>PMB Spray Seal Trials – 12 Months Service</vt:lpstr>
      <vt:lpstr>PMB Spray Seal Trials – 12 Months Service</vt:lpstr>
      <vt:lpstr>PMB Spray Seal Trials – Site Inspection Results</vt:lpstr>
      <vt:lpstr>Reference Austroads Report</vt:lpstr>
      <vt:lpstr>PMB - Testing</vt:lpstr>
      <vt:lpstr>PMB – Testing - Elastometer</vt:lpstr>
      <vt:lpstr>PMB - Testing</vt:lpstr>
      <vt:lpstr>PMB - Testing</vt:lpstr>
      <vt:lpstr>PMB – Testing - </vt:lpstr>
      <vt:lpstr>PMB – Testing -  </vt:lpstr>
      <vt:lpstr>PMB - Testing</vt:lpstr>
      <vt:lpstr>Austroads 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Geoff Webb</dc:creator>
  <cp:lastModifiedBy>Geoff Webb</cp:lastModifiedBy>
  <cp:revision>29</cp:revision>
  <dcterms:created xsi:type="dcterms:W3CDTF">2015-06-21T11:24:00Z</dcterms:created>
  <dcterms:modified xsi:type="dcterms:W3CDTF">2015-06-24T00:50:07Z</dcterms:modified>
</cp:coreProperties>
</file>