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1" r:id="rId4"/>
    <p:sldId id="262" r:id="rId5"/>
    <p:sldId id="263" r:id="rId6"/>
    <p:sldId id="281" r:id="rId7"/>
    <p:sldId id="264" r:id="rId8"/>
    <p:sldId id="265" r:id="rId9"/>
    <p:sldId id="266" r:id="rId10"/>
    <p:sldId id="268" r:id="rId11"/>
    <p:sldId id="269" r:id="rId12"/>
    <p:sldId id="270" r:id="rId13"/>
    <p:sldId id="271" r:id="rId14"/>
    <p:sldId id="272" r:id="rId15"/>
    <p:sldId id="274" r:id="rId16"/>
    <p:sldId id="275" r:id="rId17"/>
    <p:sldId id="273" r:id="rId18"/>
    <p:sldId id="276" r:id="rId19"/>
    <p:sldId id="277" r:id="rId20"/>
    <p:sldId id="278" r:id="rId21"/>
    <p:sldId id="279" r:id="rId22"/>
    <p:sldId id="282" r:id="rId23"/>
    <p:sldId id="283" r:id="rId24"/>
    <p:sldId id="284" r:id="rId25"/>
    <p:sldId id="285" r:id="rId26"/>
    <p:sldId id="267" r:id="rId27"/>
    <p:sldId id="287" r:id="rId28"/>
    <p:sldId id="296" r:id="rId29"/>
    <p:sldId id="322" r:id="rId30"/>
    <p:sldId id="288" r:id="rId31"/>
    <p:sldId id="319" r:id="rId32"/>
    <p:sldId id="324" r:id="rId33"/>
    <p:sldId id="342" r:id="rId34"/>
    <p:sldId id="343" r:id="rId35"/>
    <p:sldId id="329" r:id="rId36"/>
    <p:sldId id="330" r:id="rId37"/>
    <p:sldId id="331" r:id="rId38"/>
    <p:sldId id="327" r:id="rId39"/>
    <p:sldId id="320" r:id="rId40"/>
    <p:sldId id="323" r:id="rId41"/>
    <p:sldId id="325" r:id="rId42"/>
    <p:sldId id="328" r:id="rId43"/>
    <p:sldId id="332" r:id="rId44"/>
    <p:sldId id="333" r:id="rId45"/>
    <p:sldId id="291" r:id="rId46"/>
    <p:sldId id="312" r:id="rId47"/>
    <p:sldId id="336" r:id="rId48"/>
    <p:sldId id="337" r:id="rId49"/>
    <p:sldId id="334" r:id="rId50"/>
    <p:sldId id="299" r:id="rId51"/>
    <p:sldId id="344" r:id="rId52"/>
    <p:sldId id="346" r:id="rId53"/>
    <p:sldId id="339" r:id="rId54"/>
    <p:sldId id="340" r:id="rId55"/>
    <p:sldId id="341" r:id="rId56"/>
    <p:sldId id="345" r:id="rId57"/>
    <p:sldId id="349" r:id="rId58"/>
    <p:sldId id="350" r:id="rId59"/>
    <p:sldId id="290" r:id="rId60"/>
    <p:sldId id="318" r:id="rId61"/>
    <p:sldId id="347" r:id="rId62"/>
    <p:sldId id="316" r:id="rId63"/>
    <p:sldId id="348" r:id="rId64"/>
    <p:sldId id="315" r:id="rId65"/>
    <p:sldId id="351" r:id="rId66"/>
    <p:sldId id="292" r:id="rId67"/>
    <p:sldId id="293" r:id="rId68"/>
    <p:sldId id="313" r:id="rId69"/>
    <p:sldId id="294" r:id="rId70"/>
    <p:sldId id="295" r:id="rId71"/>
    <p:sldId id="314" r:id="rId72"/>
    <p:sldId id="305" r:id="rId73"/>
    <p:sldId id="306" r:id="rId74"/>
    <p:sldId id="307" r:id="rId75"/>
    <p:sldId id="308" r:id="rId76"/>
    <p:sldId id="309" r:id="rId77"/>
    <p:sldId id="310" r:id="rId7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536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FA08F-AABC-48C1-A34F-F5EB731581C0}" type="datetimeFigureOut">
              <a:rPr lang="en-AU" smtClean="0"/>
              <a:t>23/06/2015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E0771-20AE-44E3-BB7F-114CB302088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070521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FA08F-AABC-48C1-A34F-F5EB731581C0}" type="datetimeFigureOut">
              <a:rPr lang="en-AU" smtClean="0"/>
              <a:t>23/06/2015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E0771-20AE-44E3-BB7F-114CB302088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04590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FA08F-AABC-48C1-A34F-F5EB731581C0}" type="datetimeFigureOut">
              <a:rPr lang="en-AU" smtClean="0"/>
              <a:t>23/06/2015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E0771-20AE-44E3-BB7F-114CB302088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521148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FA08F-AABC-48C1-A34F-F5EB731581C0}" type="datetimeFigureOut">
              <a:rPr lang="en-AU" smtClean="0"/>
              <a:t>23/06/2015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E0771-20AE-44E3-BB7F-114CB302088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095704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FA08F-AABC-48C1-A34F-F5EB731581C0}" type="datetimeFigureOut">
              <a:rPr lang="en-AU" smtClean="0"/>
              <a:t>23/06/2015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E0771-20AE-44E3-BB7F-114CB302088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31536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FA08F-AABC-48C1-A34F-F5EB731581C0}" type="datetimeFigureOut">
              <a:rPr lang="en-AU" smtClean="0"/>
              <a:t>23/06/2015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E0771-20AE-44E3-BB7F-114CB302088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926203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FA08F-AABC-48C1-A34F-F5EB731581C0}" type="datetimeFigureOut">
              <a:rPr lang="en-AU" smtClean="0"/>
              <a:t>23/06/2015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E0771-20AE-44E3-BB7F-114CB302088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932597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FA08F-AABC-48C1-A34F-F5EB731581C0}" type="datetimeFigureOut">
              <a:rPr lang="en-AU" smtClean="0"/>
              <a:t>23/06/2015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E0771-20AE-44E3-BB7F-114CB302088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861749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FA08F-AABC-48C1-A34F-F5EB731581C0}" type="datetimeFigureOut">
              <a:rPr lang="en-AU" smtClean="0"/>
              <a:t>23/06/2015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E0771-20AE-44E3-BB7F-114CB302088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774560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FA08F-AABC-48C1-A34F-F5EB731581C0}" type="datetimeFigureOut">
              <a:rPr lang="en-AU" smtClean="0"/>
              <a:t>23/06/2015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E0771-20AE-44E3-BB7F-114CB302088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007367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FA08F-AABC-48C1-A34F-F5EB731581C0}" type="datetimeFigureOut">
              <a:rPr lang="en-AU" smtClean="0"/>
              <a:t>23/06/2015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E0771-20AE-44E3-BB7F-114CB302088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489871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1FA08F-AABC-48C1-A34F-F5EB731581C0}" type="datetimeFigureOut">
              <a:rPr lang="en-AU" smtClean="0"/>
              <a:t>23/06/2015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EE0771-20AE-44E3-BB7F-114CB302088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206641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e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e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e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e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e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e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e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e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e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em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em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em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em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em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em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em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em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em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em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em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emf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emf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emf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emf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emf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emf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emf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emf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emf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6.emf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7.emf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8.emf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9.emf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jpe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1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524000" y="2042319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AU" sz="4400" dirty="0" smtClean="0"/>
              <a:t/>
            </a:r>
            <a:br>
              <a:rPr lang="en-AU" sz="4400" dirty="0" smtClean="0"/>
            </a:br>
            <a:r>
              <a:rPr lang="en-AU" sz="4400" dirty="0"/>
              <a:t/>
            </a:r>
            <a:br>
              <a:rPr lang="en-AU" sz="4400" dirty="0"/>
            </a:br>
            <a:r>
              <a:rPr lang="en-AU" sz="4400" dirty="0" smtClean="0"/>
              <a:t/>
            </a:r>
            <a:br>
              <a:rPr lang="en-AU" sz="4400" dirty="0" smtClean="0"/>
            </a:br>
            <a:r>
              <a:rPr lang="en-AU" sz="3600" b="1" dirty="0" smtClean="0"/>
              <a:t>Jilin Provincial Transport Scientific Research Institute</a:t>
            </a:r>
            <a:br>
              <a:rPr lang="en-AU" sz="3600" b="1" dirty="0" smtClean="0"/>
            </a:br>
            <a:r>
              <a:rPr lang="en-AU" sz="3600" b="1" dirty="0" smtClean="0"/>
              <a:t>&amp;</a:t>
            </a:r>
            <a:br>
              <a:rPr lang="en-AU" sz="3600" b="1" dirty="0" smtClean="0"/>
            </a:br>
            <a:r>
              <a:rPr lang="en-AU" sz="3600" b="1" dirty="0" smtClean="0"/>
              <a:t>PEECE Pty Ltd</a:t>
            </a:r>
            <a:r>
              <a:rPr lang="en-AU" dirty="0"/>
              <a:t/>
            </a:r>
            <a:br>
              <a:rPr lang="en-AU" dirty="0"/>
            </a:br>
            <a:endParaRPr lang="en-AU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endParaRPr lang="en-AU" sz="3200" dirty="0" smtClean="0"/>
          </a:p>
          <a:p>
            <a:r>
              <a:rPr lang="en-AU" sz="3200" dirty="0" smtClean="0"/>
              <a:t>Collaborative Research 2015</a:t>
            </a:r>
            <a:endParaRPr lang="en-AU" sz="3200" dirty="0"/>
          </a:p>
        </p:txBody>
      </p:sp>
      <p:grpSp>
        <p:nvGrpSpPr>
          <p:cNvPr id="6" name="Group 11"/>
          <p:cNvGrpSpPr>
            <a:grpSpLocks/>
          </p:cNvGrpSpPr>
          <p:nvPr/>
        </p:nvGrpSpPr>
        <p:grpSpPr bwMode="auto">
          <a:xfrm>
            <a:off x="460185" y="350362"/>
            <a:ext cx="3943350" cy="1152525"/>
            <a:chOff x="1655" y="119"/>
            <a:chExt cx="2484" cy="726"/>
          </a:xfrm>
        </p:grpSpPr>
        <p:sp>
          <p:nvSpPr>
            <p:cNvPr id="7" name="Rectangle 5"/>
            <p:cNvSpPr>
              <a:spLocks noChangeArrowheads="1"/>
            </p:cNvSpPr>
            <p:nvPr/>
          </p:nvSpPr>
          <p:spPr bwMode="auto">
            <a:xfrm>
              <a:off x="1655" y="119"/>
              <a:ext cx="771" cy="726"/>
            </a:xfrm>
            <a:prstGeom prst="rect">
              <a:avLst/>
            </a:prstGeom>
            <a:gradFill rotWithShape="1">
              <a:gsLst>
                <a:gs pos="0">
                  <a:srgbClr val="DB8230"/>
                </a:gs>
                <a:gs pos="100000">
                  <a:srgbClr val="F4B16D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>
              <a:off x="2471" y="119"/>
              <a:ext cx="771" cy="726"/>
            </a:xfrm>
            <a:prstGeom prst="rect">
              <a:avLst/>
            </a:prstGeom>
            <a:gradFill rotWithShape="1">
              <a:gsLst>
                <a:gs pos="0">
                  <a:srgbClr val="7B80A6"/>
                </a:gs>
                <a:gs pos="100000">
                  <a:srgbClr val="9CABC8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>
              <a:off x="3288" y="119"/>
              <a:ext cx="771" cy="726"/>
            </a:xfrm>
            <a:prstGeom prst="rect">
              <a:avLst/>
            </a:prstGeom>
            <a:gradFill rotWithShape="1">
              <a:gsLst>
                <a:gs pos="0">
                  <a:srgbClr val="B1C44E"/>
                </a:gs>
                <a:gs pos="100000">
                  <a:srgbClr val="F0F37E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" name="Text Box 10"/>
            <p:cNvSpPr txBox="1">
              <a:spLocks noChangeArrowheads="1"/>
            </p:cNvSpPr>
            <p:nvPr/>
          </p:nvSpPr>
          <p:spPr bwMode="auto">
            <a:xfrm>
              <a:off x="1693" y="147"/>
              <a:ext cx="2446" cy="6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en-AU" sz="5400" b="1" dirty="0">
                  <a:solidFill>
                    <a:srgbClr val="DDDDDD"/>
                  </a:solidFill>
                  <a:latin typeface="Arial Narrow" pitchFamily="34" charset="0"/>
                  <a:ea typeface="GulimChe" pitchFamily="49" charset="-127"/>
                  <a:cs typeface="Tahoma" pitchFamily="34" charset="0"/>
                </a:rPr>
                <a:t>P</a:t>
              </a:r>
              <a:r>
                <a:rPr lang="en-AU" sz="5000" b="1" dirty="0">
                  <a:solidFill>
                    <a:srgbClr val="DDDDDD"/>
                  </a:solidFill>
                  <a:latin typeface="Arial Narrow" pitchFamily="34" charset="0"/>
                  <a:ea typeface="GulimChe" pitchFamily="49" charset="-127"/>
                  <a:cs typeface="Tahoma" pitchFamily="34" charset="0"/>
                </a:rPr>
                <a:t>  </a:t>
              </a:r>
              <a:r>
                <a:rPr lang="en-AU" sz="5400" b="1" dirty="0">
                  <a:solidFill>
                    <a:srgbClr val="DDDDDD"/>
                  </a:solidFill>
                  <a:latin typeface="Arial Narrow" pitchFamily="34" charset="0"/>
                  <a:ea typeface="GulimChe" pitchFamily="49" charset="-127"/>
                  <a:cs typeface="Tahoma" pitchFamily="34" charset="0"/>
                </a:rPr>
                <a:t>E</a:t>
              </a:r>
              <a:r>
                <a:rPr lang="en-AU" sz="6000" b="1" dirty="0">
                  <a:solidFill>
                    <a:srgbClr val="DDDDDD"/>
                  </a:solidFill>
                  <a:latin typeface="Arial Narrow" pitchFamily="34" charset="0"/>
                  <a:ea typeface="GulimChe" pitchFamily="49" charset="-127"/>
                  <a:cs typeface="Tahoma" pitchFamily="34" charset="0"/>
                </a:rPr>
                <a:t>   </a:t>
              </a:r>
              <a:r>
                <a:rPr lang="en-AU" sz="5400" b="1" dirty="0" err="1">
                  <a:solidFill>
                    <a:srgbClr val="DDDDDD"/>
                  </a:solidFill>
                  <a:latin typeface="Arial Narrow" pitchFamily="34" charset="0"/>
                  <a:ea typeface="GulimChe" pitchFamily="49" charset="-127"/>
                  <a:cs typeface="Tahoma" pitchFamily="34" charset="0"/>
                </a:rPr>
                <a:t>E</a:t>
              </a:r>
              <a:r>
                <a:rPr lang="en-AU" sz="6000" b="1" dirty="0">
                  <a:solidFill>
                    <a:srgbClr val="DDDDDD"/>
                  </a:solidFill>
                  <a:latin typeface="Arial Narrow" pitchFamily="34" charset="0"/>
                  <a:ea typeface="GulimChe" pitchFamily="49" charset="-127"/>
                  <a:cs typeface="Tahoma" pitchFamily="34" charset="0"/>
                </a:rPr>
                <a:t>   </a:t>
              </a:r>
              <a:r>
                <a:rPr lang="en-AU" sz="5400" b="1" dirty="0">
                  <a:solidFill>
                    <a:srgbClr val="DDDDDD"/>
                  </a:solidFill>
                  <a:latin typeface="Arial Narrow" pitchFamily="34" charset="0"/>
                  <a:ea typeface="GulimChe" pitchFamily="49" charset="-127"/>
                  <a:cs typeface="Tahoma" pitchFamily="34" charset="0"/>
                </a:rPr>
                <a:t>C</a:t>
              </a:r>
              <a:r>
                <a:rPr lang="en-AU" sz="5000" b="1" dirty="0">
                  <a:solidFill>
                    <a:srgbClr val="DDDDDD"/>
                  </a:solidFill>
                  <a:latin typeface="Arial Narrow" pitchFamily="34" charset="0"/>
                  <a:ea typeface="GulimChe" pitchFamily="49" charset="-127"/>
                  <a:cs typeface="Tahoma" pitchFamily="34" charset="0"/>
                </a:rPr>
                <a:t>  </a:t>
              </a:r>
              <a:r>
                <a:rPr lang="en-AU" sz="5400" b="1" dirty="0">
                  <a:solidFill>
                    <a:srgbClr val="DDDDDD"/>
                  </a:solidFill>
                  <a:latin typeface="Arial Narrow" pitchFamily="34" charset="0"/>
                  <a:ea typeface="GulimChe" pitchFamily="49" charset="-127"/>
                  <a:cs typeface="Tahoma" pitchFamily="34" charset="0"/>
                </a:rPr>
                <a:t>E</a:t>
              </a:r>
            </a:p>
          </p:txBody>
        </p:sp>
      </p:grp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0289" y="350362"/>
            <a:ext cx="1888958" cy="132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7050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EME – Wheel Tracking Test</a:t>
            </a:r>
            <a:endParaRPr lang="en-AU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34056" y="1808171"/>
            <a:ext cx="5843016" cy="4772403"/>
          </a:xfrm>
          <a:prstGeom prst="rect">
            <a:avLst/>
          </a:prstGeom>
        </p:spPr>
      </p:pic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249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EME – Rut Depth</a:t>
            </a:r>
            <a:endParaRPr lang="en-AU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03120" y="1803866"/>
            <a:ext cx="7787430" cy="4788958"/>
          </a:xfrm>
          <a:prstGeom prst="rect">
            <a:avLst/>
          </a:prstGeom>
        </p:spPr>
      </p:pic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484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EME - Placement</a:t>
            </a:r>
            <a:endParaRPr lang="en-AU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43348" y="1585994"/>
            <a:ext cx="9462524" cy="3948952"/>
          </a:xfrm>
          <a:prstGeom prst="rect">
            <a:avLst/>
          </a:prstGeom>
        </p:spPr>
      </p:pic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991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EME - Rolling</a:t>
            </a:r>
            <a:endParaRPr lang="en-AU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76272" y="1690688"/>
            <a:ext cx="7525512" cy="4844401"/>
          </a:xfrm>
          <a:prstGeom prst="rect">
            <a:avLst/>
          </a:prstGeom>
        </p:spPr>
      </p:pic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2588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EME - Gritting</a:t>
            </a:r>
            <a:endParaRPr lang="en-AU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626390"/>
            <a:ext cx="9431791" cy="3868160"/>
          </a:xfrm>
          <a:prstGeom prst="rect">
            <a:avLst/>
          </a:prstGeom>
        </p:spPr>
      </p:pic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4808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Installation of Strain Gauges</a:t>
            </a:r>
            <a:endParaRPr lang="en-AU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07720" y="1403128"/>
            <a:ext cx="9306106" cy="3455148"/>
          </a:xfrm>
          <a:prstGeom prst="rect">
            <a:avLst/>
          </a:prstGeom>
        </p:spPr>
      </p:pic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5489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Installation of Strain Gauges</a:t>
            </a:r>
            <a:endParaRPr lang="en-AU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90483" y="1352360"/>
            <a:ext cx="9389144" cy="3794760"/>
          </a:xfrm>
          <a:prstGeom prst="rect">
            <a:avLst/>
          </a:prstGeom>
        </p:spPr>
      </p:pic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42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Installation of Strain Gauges</a:t>
            </a:r>
            <a:endParaRPr lang="en-AU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25510" y="1335024"/>
            <a:ext cx="8981346" cy="3621024"/>
          </a:xfrm>
          <a:prstGeom prst="rect">
            <a:avLst/>
          </a:prstGeom>
        </p:spPr>
      </p:pic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7367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Installation of Temperature </a:t>
            </a:r>
            <a:r>
              <a:rPr lang="en-AU" dirty="0"/>
              <a:t>S</a:t>
            </a:r>
            <a:r>
              <a:rPr lang="en-AU" dirty="0" smtClean="0"/>
              <a:t>ensors</a:t>
            </a:r>
            <a:endParaRPr lang="en-AU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84174" y="1307592"/>
            <a:ext cx="9295454" cy="3767987"/>
          </a:xfrm>
          <a:prstGeom prst="rect">
            <a:avLst/>
          </a:prstGeom>
        </p:spPr>
      </p:pic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276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Installation of Temperature Sensors</a:t>
            </a:r>
            <a:endParaRPr lang="en-AU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279867"/>
            <a:ext cx="9517859" cy="3795712"/>
          </a:xfrm>
          <a:prstGeom prst="rect">
            <a:avLst/>
          </a:prstGeom>
        </p:spPr>
      </p:pic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03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Long term performance of asphalt pavement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sz="3600" dirty="0" smtClean="0"/>
              <a:t>Australian</a:t>
            </a:r>
            <a:r>
              <a:rPr lang="en-AU" sz="3600" dirty="0" smtClean="0"/>
              <a:t> adoption </a:t>
            </a:r>
            <a:r>
              <a:rPr lang="en-AU" sz="3600" dirty="0" smtClean="0"/>
              <a:t>of </a:t>
            </a:r>
            <a:r>
              <a:rPr lang="en-AU" sz="3600" dirty="0"/>
              <a:t>i</a:t>
            </a:r>
            <a:r>
              <a:rPr lang="en-AU" sz="3600" dirty="0" smtClean="0"/>
              <a:t>nternational developments in asphalt technology</a:t>
            </a:r>
          </a:p>
          <a:p>
            <a:r>
              <a:rPr lang="en-AU" dirty="0" smtClean="0"/>
              <a:t>High Modulus Asphalt – EME</a:t>
            </a:r>
          </a:p>
          <a:p>
            <a:r>
              <a:rPr lang="en-AU" dirty="0" smtClean="0"/>
              <a:t>Warm-mix Asphalt</a:t>
            </a:r>
          </a:p>
          <a:p>
            <a:r>
              <a:rPr lang="en-AU" dirty="0" smtClean="0"/>
              <a:t>Perpetual Pavements</a:t>
            </a:r>
          </a:p>
          <a:p>
            <a:r>
              <a:rPr lang="en-AU" dirty="0" smtClean="0"/>
              <a:t>Crumbed Rubber</a:t>
            </a:r>
            <a:endParaRPr lang="en-AU" dirty="0"/>
          </a:p>
        </p:txBody>
      </p:sp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26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Installation of Temperature Sensors</a:t>
            </a:r>
            <a:endParaRPr lang="en-AU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47485" y="1773936"/>
            <a:ext cx="5529306" cy="4471416"/>
          </a:xfrm>
          <a:prstGeom prst="rect">
            <a:avLst/>
          </a:prstGeom>
        </p:spPr>
      </p:pic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6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Installation of Temperature Sensors</a:t>
            </a:r>
            <a:endParaRPr lang="en-AU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39696" y="1304595"/>
            <a:ext cx="7434072" cy="5279121"/>
          </a:xfrm>
          <a:prstGeom prst="rect">
            <a:avLst/>
          </a:prstGeom>
        </p:spPr>
      </p:pic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955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Weather Station</a:t>
            </a:r>
            <a:endParaRPr lang="en-AU" dirty="0"/>
          </a:p>
        </p:txBody>
      </p:sp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508353" y="1754511"/>
            <a:ext cx="8156855" cy="3321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1755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Pavement Temperature</a:t>
            </a:r>
            <a:endParaRPr lang="en-AU" dirty="0"/>
          </a:p>
        </p:txBody>
      </p:sp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2137955" y="1764792"/>
            <a:ext cx="7966165" cy="4501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373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Weather Station</a:t>
            </a:r>
            <a:endParaRPr lang="en-AU" dirty="0"/>
          </a:p>
        </p:txBody>
      </p:sp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988355" y="1286206"/>
            <a:ext cx="7750005" cy="5122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537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Finished Roadway</a:t>
            </a:r>
            <a:endParaRPr lang="en-AU" dirty="0"/>
          </a:p>
        </p:txBody>
      </p:sp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844096" y="1328852"/>
            <a:ext cx="8335531" cy="4108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795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Reference</a:t>
            </a:r>
            <a:endParaRPr lang="en-AU" dirty="0"/>
          </a:p>
        </p:txBody>
      </p:sp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2435255" y="1333269"/>
            <a:ext cx="6653027" cy="4762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4516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Reference</a:t>
            </a:r>
            <a:endParaRPr lang="en-AU" dirty="0"/>
          </a:p>
        </p:txBody>
      </p:sp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3544824" y="501139"/>
            <a:ext cx="5102352" cy="5990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187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Warm Mix Asphalt</a:t>
            </a:r>
            <a:endParaRPr lang="en-AU" dirty="0"/>
          </a:p>
        </p:txBody>
      </p:sp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UP TO HERE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81311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Warm Mix Asphalt</a:t>
            </a:r>
            <a:endParaRPr lang="en-AU" dirty="0"/>
          </a:p>
        </p:txBody>
      </p:sp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2596896" y="1336282"/>
            <a:ext cx="5852160" cy="5424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48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EME – enrobes a module </a:t>
            </a:r>
            <a:r>
              <a:rPr lang="en-AU" dirty="0" err="1" smtClean="0"/>
              <a:t>eleve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dirty="0" smtClean="0"/>
              <a:t>EME – French Standard NF EN 13108-1, Bituminous Mixtures</a:t>
            </a:r>
          </a:p>
          <a:p>
            <a:pPr marL="0" indent="0">
              <a:buNone/>
            </a:pPr>
            <a:r>
              <a:rPr lang="en-AU" dirty="0" smtClean="0"/>
              <a:t>High Modulus High Fatigue Resistance Asphalt (EME2)</a:t>
            </a:r>
          </a:p>
          <a:p>
            <a:pPr marL="0" indent="0">
              <a:buNone/>
            </a:pPr>
            <a:endParaRPr lang="en-AU" dirty="0" smtClean="0"/>
          </a:p>
          <a:p>
            <a:r>
              <a:rPr lang="en-AU" dirty="0" smtClean="0"/>
              <a:t>High performance asphalt for heavy duty applications</a:t>
            </a:r>
          </a:p>
          <a:p>
            <a:r>
              <a:rPr lang="en-AU" dirty="0" smtClean="0"/>
              <a:t>High resistance to deformation</a:t>
            </a:r>
          </a:p>
          <a:p>
            <a:r>
              <a:rPr lang="en-AU" dirty="0" smtClean="0"/>
              <a:t>Very high stiffness</a:t>
            </a:r>
          </a:p>
          <a:p>
            <a:pPr marL="0" indent="0">
              <a:buNone/>
            </a:pPr>
            <a:r>
              <a:rPr lang="en-AU" dirty="0" smtClean="0"/>
              <a:t>              (French maximum axle load 130 </a:t>
            </a:r>
            <a:r>
              <a:rPr lang="en-AU" dirty="0" err="1" smtClean="0"/>
              <a:t>kN</a:t>
            </a:r>
            <a:r>
              <a:rPr lang="en-AU" dirty="0" smtClean="0"/>
              <a:t>)</a:t>
            </a:r>
            <a:endParaRPr lang="en-AU" dirty="0"/>
          </a:p>
        </p:txBody>
      </p:sp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875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Warm-mix Asphalt</a:t>
            </a:r>
            <a:endParaRPr lang="en-AU" dirty="0"/>
          </a:p>
        </p:txBody>
      </p:sp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999149" y="1389888"/>
            <a:ext cx="9589604" cy="3781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0599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Warm Mix Asphalt</a:t>
            </a:r>
            <a:endParaRPr lang="en-AU" dirty="0"/>
          </a:p>
        </p:txBody>
      </p:sp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214285" y="1321609"/>
            <a:ext cx="8368627" cy="4588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6868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Warm Mix Asphalt – Less Emissions </a:t>
            </a:r>
            <a:endParaRPr lang="en-AU" dirty="0"/>
          </a:p>
        </p:txBody>
      </p:sp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838200" y="1390546"/>
            <a:ext cx="9416876" cy="3821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9435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Warm Mix Asphalt – Less Emissions </a:t>
            </a:r>
            <a:endParaRPr lang="en-AU" dirty="0"/>
          </a:p>
        </p:txBody>
      </p:sp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2404872" y="1454766"/>
            <a:ext cx="7086600" cy="4889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750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Warm Mix Asphalt – Less Emissions </a:t>
            </a:r>
            <a:endParaRPr lang="en-AU" dirty="0"/>
          </a:p>
        </p:txBody>
      </p:sp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838200" y="1390547"/>
            <a:ext cx="9631264" cy="3685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053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Warm Mix Asphalt – Production Methods</a:t>
            </a:r>
            <a:endParaRPr lang="en-AU" dirty="0"/>
          </a:p>
        </p:txBody>
      </p:sp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861523" y="1690688"/>
            <a:ext cx="7121008" cy="3246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3859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Warm Mix Asphalt – Production Methods</a:t>
            </a:r>
            <a:endParaRPr lang="en-AU" dirty="0"/>
          </a:p>
        </p:txBody>
      </p:sp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838200" y="1307591"/>
            <a:ext cx="8964168" cy="3771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017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Warm Mix Asphalt – Production Methods</a:t>
            </a:r>
            <a:endParaRPr lang="en-AU" dirty="0"/>
          </a:p>
        </p:txBody>
      </p:sp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838200" y="1690688"/>
            <a:ext cx="10794704" cy="3206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24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Warm Mix Asphalt – </a:t>
            </a:r>
            <a:r>
              <a:rPr lang="en-AU" dirty="0" smtClean="0"/>
              <a:t>Foaming Bitumen</a:t>
            </a:r>
            <a:endParaRPr lang="en-AU" dirty="0"/>
          </a:p>
        </p:txBody>
      </p:sp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239981" y="1352360"/>
            <a:ext cx="7836003" cy="3829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329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Warm Mix Asphalt – Foaming Process</a:t>
            </a:r>
            <a:endParaRPr lang="en-AU" dirty="0"/>
          </a:p>
        </p:txBody>
      </p:sp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988355" y="1360176"/>
            <a:ext cx="8159823" cy="4491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423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EME – High Modulus Asphalt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dirty="0" smtClean="0"/>
              <a:t>Hard penetration grade bitumen</a:t>
            </a:r>
          </a:p>
          <a:p>
            <a:pPr marL="0" indent="0">
              <a:buNone/>
            </a:pPr>
            <a:r>
              <a:rPr lang="en-AU" dirty="0" smtClean="0"/>
              <a:t>Mix design based on performance testing</a:t>
            </a:r>
          </a:p>
          <a:p>
            <a:pPr marL="0" indent="0">
              <a:buNone/>
            </a:pPr>
            <a:r>
              <a:rPr lang="en-AU" dirty="0" smtClean="0"/>
              <a:t>High binder content (rich mix)</a:t>
            </a:r>
          </a:p>
          <a:p>
            <a:pPr marL="0" indent="0">
              <a:buNone/>
            </a:pPr>
            <a:r>
              <a:rPr lang="en-AU" dirty="0" smtClean="0"/>
              <a:t>High modulus &amp; high fatigue resistance</a:t>
            </a:r>
          </a:p>
          <a:p>
            <a:pPr marL="0" indent="0">
              <a:buNone/>
            </a:pPr>
            <a:r>
              <a:rPr lang="en-AU" dirty="0" smtClean="0"/>
              <a:t>Modulus &gt; 14,000 MPa</a:t>
            </a:r>
          </a:p>
          <a:p>
            <a:pPr marL="0" indent="0">
              <a:buNone/>
            </a:pPr>
            <a:r>
              <a:rPr lang="en-AU" dirty="0" smtClean="0"/>
              <a:t>Fatigue – 120 -150 </a:t>
            </a:r>
            <a:r>
              <a:rPr lang="en-AU" dirty="0" err="1" smtClean="0"/>
              <a:t>microstrain</a:t>
            </a:r>
            <a:r>
              <a:rPr lang="en-AU" dirty="0" smtClean="0"/>
              <a:t> at 1,000,000 load applications</a:t>
            </a:r>
          </a:p>
          <a:p>
            <a:pPr marL="0" indent="0">
              <a:buNone/>
            </a:pPr>
            <a:endParaRPr lang="en-AU" dirty="0" smtClean="0"/>
          </a:p>
          <a:p>
            <a:pPr marL="0" indent="0">
              <a:buNone/>
            </a:pPr>
            <a:endParaRPr lang="en-AU" dirty="0"/>
          </a:p>
        </p:txBody>
      </p:sp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746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Warm Mix Asphalt</a:t>
            </a:r>
            <a:endParaRPr lang="en-AU" dirty="0"/>
          </a:p>
        </p:txBody>
      </p:sp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2122748" y="1384329"/>
            <a:ext cx="8056879" cy="4352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6330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Warm Mix Asphalt – </a:t>
            </a:r>
            <a:r>
              <a:rPr lang="en-AU" dirty="0" err="1" smtClean="0"/>
              <a:t>Aspha</a:t>
            </a:r>
            <a:r>
              <a:rPr lang="en-AU" dirty="0" smtClean="0"/>
              <a:t>-min</a:t>
            </a:r>
            <a:endParaRPr lang="en-AU" dirty="0"/>
          </a:p>
        </p:txBody>
      </p:sp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146811" y="1315971"/>
            <a:ext cx="8765285" cy="3759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058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Warm Mix Asphalt – </a:t>
            </a:r>
            <a:r>
              <a:rPr lang="en-AU" dirty="0" err="1" smtClean="0"/>
              <a:t>Sasobit</a:t>
            </a:r>
            <a:endParaRPr lang="en-AU" dirty="0"/>
          </a:p>
        </p:txBody>
      </p:sp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915111" y="1392683"/>
            <a:ext cx="10110615" cy="3874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0350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Warm Mix </a:t>
            </a:r>
            <a:r>
              <a:rPr lang="en-AU" dirty="0" smtClean="0"/>
              <a:t>Asphalt - Performance</a:t>
            </a:r>
            <a:endParaRPr lang="en-AU" dirty="0"/>
          </a:p>
        </p:txBody>
      </p:sp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416031" y="1784210"/>
            <a:ext cx="11116438" cy="2678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7601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Warm Mix Asphalt - Performance</a:t>
            </a:r>
            <a:endParaRPr lang="en-AU" dirty="0"/>
          </a:p>
        </p:txBody>
      </p:sp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988355" y="1312006"/>
            <a:ext cx="803443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3795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Minnesota- Test Track</a:t>
            </a:r>
            <a:endParaRPr lang="en-AU" dirty="0"/>
          </a:p>
        </p:txBody>
      </p:sp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2139696" y="1271646"/>
            <a:ext cx="7507224" cy="5422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96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NCAT- Test Track</a:t>
            </a:r>
            <a:endParaRPr lang="en-AU" dirty="0"/>
          </a:p>
        </p:txBody>
      </p:sp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2084832" y="1298600"/>
            <a:ext cx="6976872" cy="5461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0490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Warm Mix Asphalt - Performance</a:t>
            </a:r>
            <a:endParaRPr lang="en-AU" dirty="0"/>
          </a:p>
        </p:txBody>
      </p:sp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808851" y="1422526"/>
            <a:ext cx="8370776" cy="4446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0030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WMA – Approved Additives/Processes (US)</a:t>
            </a:r>
            <a:endParaRPr lang="en-AU" dirty="0"/>
          </a:p>
        </p:txBody>
      </p:sp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060089" y="1463040"/>
            <a:ext cx="8574033" cy="3767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307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Reference &amp; Thanks </a:t>
            </a:r>
            <a:endParaRPr lang="en-AU" dirty="0"/>
          </a:p>
        </p:txBody>
      </p:sp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2505456" y="1350186"/>
            <a:ext cx="7296912" cy="5387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558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EME – Performance Parameters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dirty="0" smtClean="0"/>
              <a:t>Performance related parameters</a:t>
            </a:r>
          </a:p>
          <a:p>
            <a:r>
              <a:rPr lang="en-AU" dirty="0" smtClean="0"/>
              <a:t>Workability with hard grade binders</a:t>
            </a:r>
          </a:p>
          <a:p>
            <a:r>
              <a:rPr lang="en-AU" dirty="0" smtClean="0"/>
              <a:t>Moisture sensitivity (durability)</a:t>
            </a:r>
          </a:p>
          <a:p>
            <a:r>
              <a:rPr lang="en-AU" dirty="0" smtClean="0"/>
              <a:t>Rutting resistance</a:t>
            </a:r>
          </a:p>
          <a:p>
            <a:r>
              <a:rPr lang="en-AU" dirty="0" smtClean="0"/>
              <a:t>Stiffness properties</a:t>
            </a:r>
          </a:p>
          <a:p>
            <a:r>
              <a:rPr lang="en-AU" dirty="0" smtClean="0"/>
              <a:t>Fatigue resistance</a:t>
            </a:r>
            <a:endParaRPr lang="en-AU" dirty="0"/>
          </a:p>
        </p:txBody>
      </p:sp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785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Australian Field Validation - Before</a:t>
            </a:r>
            <a:endParaRPr lang="en-AU" dirty="0"/>
          </a:p>
        </p:txBody>
      </p:sp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2258568" y="1307538"/>
            <a:ext cx="6492240" cy="5550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416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Australian Field Validation - After</a:t>
            </a:r>
            <a:endParaRPr lang="en-AU" dirty="0"/>
          </a:p>
        </p:txBody>
      </p:sp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241231" y="1591056"/>
            <a:ext cx="8996359" cy="3410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301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Reference – </a:t>
            </a:r>
            <a:r>
              <a:rPr lang="en-AU" dirty="0" err="1"/>
              <a:t>Austroads</a:t>
            </a:r>
            <a:r>
              <a:rPr lang="en-AU" dirty="0"/>
              <a:t> Reports</a:t>
            </a:r>
            <a:endParaRPr lang="en-AU" dirty="0"/>
          </a:p>
        </p:txBody>
      </p:sp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2090116" y="1359184"/>
            <a:ext cx="7987749" cy="4906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794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Reference – </a:t>
            </a:r>
            <a:r>
              <a:rPr lang="en-AU" dirty="0" err="1" smtClean="0"/>
              <a:t>Austroads</a:t>
            </a:r>
            <a:r>
              <a:rPr lang="en-AU" dirty="0" smtClean="0"/>
              <a:t> Reports</a:t>
            </a:r>
            <a:endParaRPr lang="en-AU" dirty="0"/>
          </a:p>
        </p:txBody>
      </p:sp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988355" y="1349754"/>
            <a:ext cx="7786581" cy="5026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080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Reference – </a:t>
            </a:r>
            <a:r>
              <a:rPr lang="en-AU" dirty="0" err="1" smtClean="0"/>
              <a:t>Austroads</a:t>
            </a:r>
            <a:r>
              <a:rPr lang="en-AU" dirty="0" smtClean="0"/>
              <a:t> Reports</a:t>
            </a:r>
            <a:endParaRPr lang="en-AU" dirty="0"/>
          </a:p>
        </p:txBody>
      </p:sp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988355" y="1410970"/>
            <a:ext cx="8155077" cy="4533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2411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Reference – </a:t>
            </a:r>
            <a:r>
              <a:rPr lang="en-AU" dirty="0" err="1" smtClean="0"/>
              <a:t>Austroads</a:t>
            </a:r>
            <a:r>
              <a:rPr lang="en-AU" dirty="0" smtClean="0"/>
              <a:t> Reports</a:t>
            </a:r>
            <a:endParaRPr lang="en-AU" dirty="0"/>
          </a:p>
        </p:txBody>
      </p:sp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2106642" y="1408177"/>
            <a:ext cx="7668294" cy="5070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0843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Reference – </a:t>
            </a:r>
            <a:r>
              <a:rPr lang="en-AU" dirty="0" err="1"/>
              <a:t>Austroads</a:t>
            </a:r>
            <a:r>
              <a:rPr lang="en-AU" dirty="0"/>
              <a:t> Reports</a:t>
            </a:r>
            <a:endParaRPr lang="en-AU" dirty="0"/>
          </a:p>
        </p:txBody>
      </p:sp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2203703" y="1602998"/>
            <a:ext cx="7578795" cy="4669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457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Perpetual </a:t>
            </a:r>
            <a:r>
              <a:rPr lang="en-AU" dirty="0" smtClean="0"/>
              <a:t>Pavements</a:t>
            </a:r>
            <a:endParaRPr lang="en-AU" dirty="0"/>
          </a:p>
        </p:txBody>
      </p:sp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535798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Perpetual Pavement </a:t>
            </a:r>
            <a:r>
              <a:rPr lang="en-AU" dirty="0" smtClean="0"/>
              <a:t>– General Principle</a:t>
            </a:r>
            <a:endParaRPr lang="en-AU" dirty="0"/>
          </a:p>
        </p:txBody>
      </p:sp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  <p:pic>
        <p:nvPicPr>
          <p:cNvPr id="5122" name="Picture 2" descr="http://www.myasphaltpavingproject.com/wp-content/uploads/2013/06/Perpetual-Pavements.jpg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9152" y="1285231"/>
            <a:ext cx="7424928" cy="5396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0615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Perpetual Pavement – What is it?</a:t>
            </a:r>
            <a:endParaRPr lang="en-AU" dirty="0"/>
          </a:p>
        </p:txBody>
      </p:sp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309305" y="1690688"/>
            <a:ext cx="11044495" cy="282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8341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EME – High Modulus Asphalt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AU" dirty="0" smtClean="0"/>
          </a:p>
          <a:p>
            <a:pPr marL="0" indent="0">
              <a:buNone/>
            </a:pPr>
            <a:endParaRPr lang="en-AU" dirty="0"/>
          </a:p>
        </p:txBody>
      </p:sp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21342" y="1417320"/>
            <a:ext cx="7131802" cy="5292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0512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Perpetual Pavement – What is it?</a:t>
            </a:r>
            <a:endParaRPr lang="en-AU" dirty="0"/>
          </a:p>
        </p:txBody>
      </p:sp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531995" y="1609344"/>
            <a:ext cx="10489348" cy="3374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576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Perpetual Pavement – What is it?</a:t>
            </a:r>
            <a:endParaRPr lang="en-AU" dirty="0"/>
          </a:p>
        </p:txBody>
      </p:sp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  <p:pic>
        <p:nvPicPr>
          <p:cNvPr id="3074" name="Picture 2" descr="http://s3.amazonaws.com/kc-assets/TRB13514/previews/39estg-3.jpg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6856" y="1317112"/>
            <a:ext cx="6667093" cy="4997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84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Perpetual Pavement </a:t>
            </a:r>
            <a:r>
              <a:rPr lang="en-AU" dirty="0" smtClean="0"/>
              <a:t>– General Design</a:t>
            </a:r>
            <a:endParaRPr lang="en-AU" dirty="0"/>
          </a:p>
        </p:txBody>
      </p:sp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  <p:pic>
        <p:nvPicPr>
          <p:cNvPr id="4098" name="Picture 2" descr="http://onlinemanuals.txdot.gov/txdotmanuals/pdm/images/Figure2-2.JPG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3458" y="1825625"/>
            <a:ext cx="7205083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9464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4000" dirty="0"/>
              <a:t>Perpetual Pavement </a:t>
            </a:r>
            <a:r>
              <a:rPr lang="en-AU" sz="4000" dirty="0" smtClean="0"/>
              <a:t>– Deformation in Top Layer</a:t>
            </a:r>
            <a:endParaRPr lang="en-AU" sz="4000" dirty="0"/>
          </a:p>
        </p:txBody>
      </p:sp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  <p:pic>
        <p:nvPicPr>
          <p:cNvPr id="6146" name="Picture 2" descr="http://www.buildings.com/Portals/1/images/Magazines/2013/0813/B_0813_Sustainability1.jpg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0088" y="1413034"/>
            <a:ext cx="6309360" cy="525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1604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Crumbed </a:t>
            </a:r>
            <a:r>
              <a:rPr lang="en-AU" dirty="0" smtClean="0"/>
              <a:t>Rubber</a:t>
            </a:r>
            <a:endParaRPr lang="en-AU" dirty="0"/>
          </a:p>
        </p:txBody>
      </p:sp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316411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Crumbed </a:t>
            </a:r>
            <a:r>
              <a:rPr lang="en-AU" dirty="0" smtClean="0"/>
              <a:t>Rubber – From Recycled Tyres</a:t>
            </a:r>
            <a:endParaRPr lang="en-AU" dirty="0"/>
          </a:p>
        </p:txBody>
      </p:sp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988354" y="1240320"/>
            <a:ext cx="7942029" cy="5333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188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Crumbed Rubber</a:t>
            </a:r>
            <a:endParaRPr lang="en-AU" dirty="0"/>
          </a:p>
        </p:txBody>
      </p:sp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440714" y="1325880"/>
            <a:ext cx="874693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373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Crumbed </a:t>
            </a:r>
            <a:r>
              <a:rPr lang="en-AU" dirty="0" smtClean="0"/>
              <a:t>Rubber - Advantages</a:t>
            </a:r>
            <a:endParaRPr lang="en-AU" dirty="0"/>
          </a:p>
        </p:txBody>
      </p:sp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93780" y="1508760"/>
            <a:ext cx="11854590" cy="3346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476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Crumbed </a:t>
            </a:r>
            <a:r>
              <a:rPr lang="en-AU" dirty="0" smtClean="0"/>
              <a:t>Rubber - Performance</a:t>
            </a:r>
            <a:endParaRPr lang="en-AU" dirty="0"/>
          </a:p>
        </p:txBody>
      </p:sp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136803" y="1225295"/>
            <a:ext cx="9095621" cy="3850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8871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Crumbed Rubber </a:t>
            </a:r>
            <a:r>
              <a:rPr lang="en-AU" dirty="0" smtClean="0"/>
              <a:t>– In Asphalt</a:t>
            </a:r>
            <a:endParaRPr lang="en-AU" dirty="0"/>
          </a:p>
        </p:txBody>
      </p:sp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336329" y="1242632"/>
            <a:ext cx="8283603" cy="3998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EME – Grading Curve </a:t>
            </a:r>
            <a:endParaRPr lang="en-AU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58568" y="1644016"/>
            <a:ext cx="7342632" cy="4794264"/>
          </a:xfrm>
          <a:prstGeom prst="rect">
            <a:avLst/>
          </a:prstGeom>
        </p:spPr>
      </p:pic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131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Crumbed Rubber – </a:t>
            </a:r>
            <a:r>
              <a:rPr lang="en-AU" dirty="0" smtClean="0"/>
              <a:t>Sustainability</a:t>
            </a:r>
            <a:endParaRPr lang="en-AU" dirty="0"/>
          </a:p>
        </p:txBody>
      </p:sp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644030" y="1517061"/>
            <a:ext cx="8130411" cy="3987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446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Crumbed </a:t>
            </a:r>
            <a:r>
              <a:rPr lang="en-AU" dirty="0" smtClean="0"/>
              <a:t>Rubber – High Viscosity Blending</a:t>
            </a:r>
            <a:endParaRPr lang="en-AU" dirty="0"/>
          </a:p>
        </p:txBody>
      </p:sp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988355" y="1294162"/>
            <a:ext cx="8191272" cy="5398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225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Crumbed Rubber – </a:t>
            </a:r>
            <a:r>
              <a:rPr lang="en-AU" dirty="0" smtClean="0"/>
              <a:t>Terminal </a:t>
            </a:r>
            <a:r>
              <a:rPr lang="en-AU" dirty="0"/>
              <a:t>Blending</a:t>
            </a:r>
            <a:endParaRPr lang="en-AU" dirty="0"/>
          </a:p>
        </p:txBody>
      </p:sp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988355" y="1367928"/>
            <a:ext cx="8191272" cy="5291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210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Crumbed Rubber – </a:t>
            </a:r>
            <a:r>
              <a:rPr lang="en-AU" dirty="0" smtClean="0"/>
              <a:t>Field vs Terminal Blend</a:t>
            </a:r>
            <a:endParaRPr lang="en-AU" dirty="0"/>
          </a:p>
        </p:txBody>
      </p:sp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911653" y="1389888"/>
            <a:ext cx="8146747" cy="5084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909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Crumbed Rubber – </a:t>
            </a:r>
            <a:r>
              <a:rPr lang="en-AU" dirty="0" smtClean="0"/>
              <a:t>Thickness Reduction</a:t>
            </a:r>
            <a:endParaRPr lang="en-AU" dirty="0"/>
          </a:p>
        </p:txBody>
      </p:sp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2115448" y="1408176"/>
            <a:ext cx="7184000" cy="4679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167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Crumbed Rubber – </a:t>
            </a:r>
            <a:r>
              <a:rPr lang="en-AU" dirty="0" smtClean="0"/>
              <a:t>Wheel-tracking Test</a:t>
            </a:r>
            <a:endParaRPr lang="en-AU" dirty="0"/>
          </a:p>
        </p:txBody>
      </p:sp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2404872" y="1759144"/>
            <a:ext cx="6949440" cy="4681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372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Courtesy of ENTECH Inc.</a:t>
            </a:r>
            <a:r>
              <a:rPr lang="en-AU" dirty="0" smtClean="0"/>
              <a:t> </a:t>
            </a:r>
            <a:r>
              <a:rPr lang="en-AU" sz="2400" dirty="0"/>
              <a:t>http://www.4entech.com/index.html </a:t>
            </a:r>
            <a:endParaRPr lang="en-AU" sz="2400" dirty="0"/>
          </a:p>
        </p:txBody>
      </p:sp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  <p:pic>
        <p:nvPicPr>
          <p:cNvPr id="1026" name="Picture 2" descr="http://www.4entech.com/images/asphalt_rubber.jpg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7208" y="1690688"/>
            <a:ext cx="6035039" cy="5222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3394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Crumbed Rubber – </a:t>
            </a:r>
            <a:r>
              <a:rPr lang="en-AU" dirty="0" smtClean="0"/>
              <a:t>Accelerated Loading Test</a:t>
            </a:r>
            <a:endParaRPr lang="en-AU" dirty="0"/>
          </a:p>
        </p:txBody>
      </p:sp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2295144" y="1631745"/>
            <a:ext cx="6428232" cy="5128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365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EME – Binder Properties</a:t>
            </a:r>
            <a:endParaRPr lang="en-AU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24098" y="1252727"/>
            <a:ext cx="8950346" cy="3932579"/>
          </a:xfrm>
          <a:prstGeom prst="rect">
            <a:avLst/>
          </a:prstGeom>
        </p:spPr>
      </p:pic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558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EME – Binder Comparison</a:t>
            </a:r>
            <a:endParaRPr lang="en-AU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71251" y="1271016"/>
            <a:ext cx="7803685" cy="5165460"/>
          </a:xfrm>
          <a:prstGeom prst="rect">
            <a:avLst/>
          </a:prstGeom>
        </p:spPr>
      </p:pic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876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1076</TotalTime>
  <Words>464</Words>
  <Application>Microsoft Office PowerPoint</Application>
  <PresentationFormat>Widescreen</PresentationFormat>
  <Paragraphs>105</Paragraphs>
  <Slides>77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77</vt:i4>
      </vt:variant>
    </vt:vector>
  </HeadingPairs>
  <TitlesOfParts>
    <vt:vector size="84" baseType="lpstr">
      <vt:lpstr>GulimChe</vt:lpstr>
      <vt:lpstr>Arial</vt:lpstr>
      <vt:lpstr>Arial Narrow</vt:lpstr>
      <vt:lpstr>Calibri</vt:lpstr>
      <vt:lpstr>Calibri Light</vt:lpstr>
      <vt:lpstr>Tahoma</vt:lpstr>
      <vt:lpstr>Office Theme</vt:lpstr>
      <vt:lpstr>   Jilin Provincial Transport Scientific Research Institute &amp; PEECE Pty Ltd </vt:lpstr>
      <vt:lpstr>Long term performance of asphalt pavement</vt:lpstr>
      <vt:lpstr>EME – enrobes a module eleve</vt:lpstr>
      <vt:lpstr>EME – High Modulus Asphalt</vt:lpstr>
      <vt:lpstr>EME – Performance Parameters</vt:lpstr>
      <vt:lpstr>EME – High Modulus Asphalt</vt:lpstr>
      <vt:lpstr>EME – Grading Curve </vt:lpstr>
      <vt:lpstr>EME – Binder Properties</vt:lpstr>
      <vt:lpstr>EME – Binder Comparison</vt:lpstr>
      <vt:lpstr>EME – Wheel Tracking Test</vt:lpstr>
      <vt:lpstr>EME – Rut Depth</vt:lpstr>
      <vt:lpstr>EME - Placement</vt:lpstr>
      <vt:lpstr>EME - Rolling</vt:lpstr>
      <vt:lpstr>EME - Gritting</vt:lpstr>
      <vt:lpstr>Installation of Strain Gauges</vt:lpstr>
      <vt:lpstr>Installation of Strain Gauges</vt:lpstr>
      <vt:lpstr>Installation of Strain Gauges</vt:lpstr>
      <vt:lpstr>Installation of Temperature Sensors</vt:lpstr>
      <vt:lpstr>Installation of Temperature Sensors</vt:lpstr>
      <vt:lpstr>Installation of Temperature Sensors</vt:lpstr>
      <vt:lpstr>Installation of Temperature Sensors</vt:lpstr>
      <vt:lpstr>Weather Station</vt:lpstr>
      <vt:lpstr>Pavement Temperature</vt:lpstr>
      <vt:lpstr>Weather Station</vt:lpstr>
      <vt:lpstr>Finished Roadway</vt:lpstr>
      <vt:lpstr>Reference</vt:lpstr>
      <vt:lpstr>Reference</vt:lpstr>
      <vt:lpstr>Warm Mix Asphalt</vt:lpstr>
      <vt:lpstr>Warm Mix Asphalt</vt:lpstr>
      <vt:lpstr>Warm-mix Asphalt</vt:lpstr>
      <vt:lpstr>Warm Mix Asphalt</vt:lpstr>
      <vt:lpstr>Warm Mix Asphalt – Less Emissions </vt:lpstr>
      <vt:lpstr>Warm Mix Asphalt – Less Emissions </vt:lpstr>
      <vt:lpstr>Warm Mix Asphalt – Less Emissions </vt:lpstr>
      <vt:lpstr>Warm Mix Asphalt – Production Methods</vt:lpstr>
      <vt:lpstr>Warm Mix Asphalt – Production Methods</vt:lpstr>
      <vt:lpstr>Warm Mix Asphalt – Production Methods</vt:lpstr>
      <vt:lpstr>Warm Mix Asphalt – Foaming Bitumen</vt:lpstr>
      <vt:lpstr>Warm Mix Asphalt – Foaming Process</vt:lpstr>
      <vt:lpstr>Warm Mix Asphalt</vt:lpstr>
      <vt:lpstr>Warm Mix Asphalt – Aspha-min</vt:lpstr>
      <vt:lpstr>Warm Mix Asphalt – Sasobit</vt:lpstr>
      <vt:lpstr>Warm Mix Asphalt - Performance</vt:lpstr>
      <vt:lpstr>Warm Mix Asphalt - Performance</vt:lpstr>
      <vt:lpstr>Minnesota- Test Track</vt:lpstr>
      <vt:lpstr>NCAT- Test Track</vt:lpstr>
      <vt:lpstr>Warm Mix Asphalt - Performance</vt:lpstr>
      <vt:lpstr>WMA – Approved Additives/Processes (US)</vt:lpstr>
      <vt:lpstr>Reference &amp; Thanks </vt:lpstr>
      <vt:lpstr>Australian Field Validation - Before</vt:lpstr>
      <vt:lpstr>Australian Field Validation - After</vt:lpstr>
      <vt:lpstr>Reference – Austroads Reports</vt:lpstr>
      <vt:lpstr>Reference – Austroads Reports</vt:lpstr>
      <vt:lpstr>Reference – Austroads Reports</vt:lpstr>
      <vt:lpstr>Reference – Austroads Reports</vt:lpstr>
      <vt:lpstr>Reference – Austroads Reports</vt:lpstr>
      <vt:lpstr>Perpetual Pavements</vt:lpstr>
      <vt:lpstr>Perpetual Pavement – General Principle</vt:lpstr>
      <vt:lpstr>Perpetual Pavement – What is it?</vt:lpstr>
      <vt:lpstr>Perpetual Pavement – What is it?</vt:lpstr>
      <vt:lpstr>Perpetual Pavement – What is it?</vt:lpstr>
      <vt:lpstr>Perpetual Pavement – General Design</vt:lpstr>
      <vt:lpstr>Perpetual Pavement – Deformation in Top Layer</vt:lpstr>
      <vt:lpstr>Crumbed Rubber</vt:lpstr>
      <vt:lpstr>Crumbed Rubber – From Recycled Tyres</vt:lpstr>
      <vt:lpstr>Crumbed Rubber</vt:lpstr>
      <vt:lpstr>Crumbed Rubber - Advantages</vt:lpstr>
      <vt:lpstr>Crumbed Rubber - Performance</vt:lpstr>
      <vt:lpstr>Crumbed Rubber – In Asphalt</vt:lpstr>
      <vt:lpstr>Crumbed Rubber – Sustainability</vt:lpstr>
      <vt:lpstr>Crumbed Rubber – High Viscosity Blending</vt:lpstr>
      <vt:lpstr>Crumbed Rubber – Terminal Blending</vt:lpstr>
      <vt:lpstr>Crumbed Rubber – Field vs Terminal Blend</vt:lpstr>
      <vt:lpstr>Crumbed Rubber – Thickness Reduction</vt:lpstr>
      <vt:lpstr>Crumbed Rubber – Wheel-tracking Test</vt:lpstr>
      <vt:lpstr>Courtesy of ENTECH Inc. http://www.4entech.com/index.html </vt:lpstr>
      <vt:lpstr>Crumbed Rubber – Accelerated Loading Test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Jilin Provincial Transport Scientific Research Institute &amp; PEECE Consulting </dc:title>
  <dc:creator>Geoff Webb</dc:creator>
  <cp:lastModifiedBy>Geoff Webb</cp:lastModifiedBy>
  <cp:revision>47</cp:revision>
  <dcterms:created xsi:type="dcterms:W3CDTF">2015-06-22T07:14:01Z</dcterms:created>
  <dcterms:modified xsi:type="dcterms:W3CDTF">2015-06-23T14:16:12Z</dcterms:modified>
</cp:coreProperties>
</file>