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9" r:id="rId2"/>
    <p:sldId id="259" r:id="rId3"/>
    <p:sldId id="260" r:id="rId4"/>
    <p:sldId id="261" r:id="rId5"/>
    <p:sldId id="262" r:id="rId6"/>
    <p:sldId id="269" r:id="rId7"/>
    <p:sldId id="270" r:id="rId8"/>
    <p:sldId id="271" r:id="rId9"/>
    <p:sldId id="263" r:id="rId10"/>
    <p:sldId id="265" r:id="rId11"/>
    <p:sldId id="266" r:id="rId12"/>
    <p:sldId id="273" r:id="rId13"/>
    <p:sldId id="272" r:id="rId14"/>
    <p:sldId id="267" r:id="rId15"/>
    <p:sldId id="274" r:id="rId16"/>
    <p:sldId id="268" r:id="rId17"/>
    <p:sldId id="275" r:id="rId18"/>
    <p:sldId id="277" r:id="rId19"/>
    <p:sldId id="276" r:id="rId20"/>
    <p:sldId id="278" r:id="rId21"/>
  </p:sldIdLst>
  <p:sldSz cx="9144000" cy="6858000" type="screen4x3"/>
  <p:notesSz cx="6884988" cy="10018713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6CE17EE6-7AE9-4525-9935-F63519AD5249}">
          <p14:sldIdLst>
            <p14:sldId id="279"/>
            <p14:sldId id="259"/>
            <p14:sldId id="260"/>
            <p14:sldId id="261"/>
            <p14:sldId id="262"/>
            <p14:sldId id="269"/>
            <p14:sldId id="270"/>
            <p14:sldId id="271"/>
            <p14:sldId id="263"/>
            <p14:sldId id="265"/>
            <p14:sldId id="266"/>
            <p14:sldId id="273"/>
            <p14:sldId id="272"/>
            <p14:sldId id="267"/>
            <p14:sldId id="274"/>
            <p14:sldId id="268"/>
            <p14:sldId id="275"/>
            <p14:sldId id="277"/>
            <p14:sldId id="276"/>
            <p14:sldId id="278"/>
          </p14:sldIdLst>
        </p14:section>
        <p14:section name="Untitled Section" id="{683C5A8A-8E9E-4B6A-A315-198C2FA20ED9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 Hawley" initials="PH" lastIdx="0" clrIdx="0"/>
  <p:cmAuthor id="1" name="Steve O'Rourke" initials="SOR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2F4F8"/>
    <a:srgbClr val="E0E1EA"/>
    <a:srgbClr val="DEDFEA"/>
    <a:srgbClr val="F9FACE"/>
    <a:srgbClr val="E3EABE"/>
    <a:srgbClr val="F0F2F6"/>
    <a:srgbClr val="FDF3E9"/>
    <a:srgbClr val="F5D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21" y="15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Sarah\Dropbox\CSPL\CSPL%20Projects\201512%20-%20RMS%20-%20%206-monthly%20compliance%20report\Background%20data\dust%20cha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/>
              <a:t>Monthly Dust Deposition (g/m</a:t>
            </a:r>
            <a:r>
              <a:rPr lang="en-AU" baseline="30000"/>
              <a:t>2</a:t>
            </a:r>
            <a:r>
              <a:rPr lang="en-AU"/>
              <a:t>/month)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Sept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3"/>
                <c:pt idx="0">
                  <c:v>Flour Mill</c:v>
                </c:pt>
                <c:pt idx="1">
                  <c:v>MAAC</c:v>
                </c:pt>
                <c:pt idx="2">
                  <c:v>Gwydir Caravan Park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Oct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3"/>
                <c:pt idx="0">
                  <c:v>Flour Mill</c:v>
                </c:pt>
                <c:pt idx="1">
                  <c:v>MAAC</c:v>
                </c:pt>
                <c:pt idx="2">
                  <c:v>Gwydir Caravan Park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3</c:v>
                </c:pt>
                <c:pt idx="1">
                  <c:v>1.5</c:v>
                </c:pt>
                <c:pt idx="2">
                  <c:v>2.5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Nov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3"/>
                <c:pt idx="0">
                  <c:v>Flour Mill</c:v>
                </c:pt>
                <c:pt idx="1">
                  <c:v>MAAC</c:v>
                </c:pt>
                <c:pt idx="2">
                  <c:v>Gwydir Caravan Park</c:v>
                </c:pt>
              </c:strCache>
            </c:strRef>
          </c:cat>
          <c:val>
            <c:numRef>
              <c:f>Sheet1!$B$4:$E$4</c:f>
              <c:numCache>
                <c:formatCode>0.0</c:formatCode>
                <c:ptCount val="4"/>
                <c:pt idx="0">
                  <c:v>2.5</c:v>
                </c:pt>
                <c:pt idx="1">
                  <c:v>1.5</c:v>
                </c:pt>
                <c:pt idx="2">
                  <c:v>1.5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Dec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3"/>
                <c:pt idx="0">
                  <c:v>Flour Mill</c:v>
                </c:pt>
                <c:pt idx="1">
                  <c:v>MAAC</c:v>
                </c:pt>
                <c:pt idx="2">
                  <c:v>Gwydir Caravan Park</c:v>
                </c:pt>
              </c:strCache>
            </c:strRef>
          </c:cat>
          <c:val>
            <c:numRef>
              <c:f>Sheet1!$B$5:$E$5</c:f>
              <c:numCache>
                <c:formatCode>0.0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2698368"/>
        <c:axId val="142699904"/>
      </c:barChart>
      <c:lineChart>
        <c:grouping val="standar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Maximum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3"/>
                <c:pt idx="0">
                  <c:v>Flour Mill</c:v>
                </c:pt>
                <c:pt idx="1">
                  <c:v>MAAC</c:v>
                </c:pt>
                <c:pt idx="2">
                  <c:v>Gwydir Caravan Park</c:v>
                </c:pt>
              </c:strCache>
            </c:strRef>
          </c:cat>
          <c:val>
            <c:numRef>
              <c:f>Sheet1!$B$6:$E$6</c:f>
              <c:numCache>
                <c:formatCode>0.0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422912"/>
        <c:axId val="74421376"/>
      </c:lineChart>
      <c:catAx>
        <c:axId val="14269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99904"/>
        <c:crosses val="autoZero"/>
        <c:auto val="1"/>
        <c:lblAlgn val="ctr"/>
        <c:lblOffset val="100"/>
        <c:noMultiLvlLbl val="0"/>
      </c:catAx>
      <c:valAx>
        <c:axId val="14269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98368"/>
        <c:crosses val="autoZero"/>
        <c:crossBetween val="between"/>
      </c:valAx>
      <c:valAx>
        <c:axId val="74421376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422912"/>
        <c:crosses val="max"/>
        <c:crossBetween val="between"/>
      </c:valAx>
      <c:catAx>
        <c:axId val="74422912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42137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6-24T21:01:06.962" idx="1">
    <p:pos x="10" y="10"/>
    <p:text>Make middle and right hand columns one colour (for Contractor), then separate colours for RMS and another one for regulator.  Put a legend in the slide</p:text>
    <p:extLst>
      <p:ext uri="{C676402C-5697-4E1C-873F-D02D1690AC5C}">
        <p15:threadingInfo xmlns:p15="http://schemas.microsoft.com/office/powerpoint/2012/main" timeZoneBias="-6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990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fld id="{98D5BFC6-0B97-43C0-AAF0-27763ADA4120}" type="datetimeFigureOut">
              <a:rPr lang="en-AU" smtClean="0"/>
              <a:t>25/06/2015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990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fld id="{D55D6A31-A509-45DE-9106-832B544775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947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990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pPr>
              <a:defRPr/>
            </a:pPr>
            <a:fld id="{DA7970BC-DC26-4F35-AAC3-60AE88ED3212}" type="datetimeFigureOut">
              <a:rPr lang="en-US"/>
              <a:pPr>
                <a:defRPr/>
              </a:pPr>
              <a:t>6/25/2015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8" tIns="48294" rIns="96588" bIns="48294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 vert="horz" lIns="96588" tIns="48294" rIns="96588" bIns="4829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990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pPr>
              <a:defRPr/>
            </a:pPr>
            <a:fld id="{D13F37B0-6718-4C93-8333-BC1265467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36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778" indent="-30183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351" indent="-24147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291" indent="-24147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232" indent="-24147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172" indent="-2414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112" indent="-2414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053" indent="-2414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4993" indent="-24147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9295A0-F443-4D38-81F8-86777CB19A06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9892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3F37B0-6718-4C93-8333-BC126546739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34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55F39-A1EE-4B3B-8444-4BA424CFE9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4365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1DBF2-AD2F-4E11-B1C3-1BEB5910DCE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71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610DA-0618-4C31-B882-0821BF45A4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6406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0E25F-004C-4061-901B-E75961633C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390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40FDD-44C8-4F99-979B-146D4715C7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08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F9E53-79BE-442D-A98F-0C4BF16F56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58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EC231-863C-481B-A5C3-5EFBDFE8EAA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7479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17BDC-1267-4562-AC79-A5A47EAAA8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5097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AD460-3109-482C-B69E-D4383A6448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524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AFB3F-116A-4C09-81DF-653C681651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364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4BDDC-5EE9-4160-99AB-B6AC29AD9B0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410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229C48-7758-4AF0-9C19-9812B17835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pic>
        <p:nvPicPr>
          <p:cNvPr id="1031" name="Picture 56" descr="PEECE_Logo_c20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1488"/>
            <a:ext cx="14763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6600825" y="6064250"/>
            <a:ext cx="817563" cy="771525"/>
          </a:xfrm>
          <a:prstGeom prst="rect">
            <a:avLst/>
          </a:prstGeom>
          <a:gradFill rotWithShape="1">
            <a:gsLst>
              <a:gs pos="0">
                <a:srgbClr val="F5DDC7"/>
              </a:gs>
              <a:gs pos="100000">
                <a:srgbClr val="FDF3E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7462838" y="6064250"/>
            <a:ext cx="817562" cy="771525"/>
          </a:xfrm>
          <a:prstGeom prst="rect">
            <a:avLst/>
          </a:prstGeom>
          <a:gradFill rotWithShape="1">
            <a:gsLst>
              <a:gs pos="0">
                <a:srgbClr val="E0E1EA"/>
              </a:gs>
              <a:gs pos="100000">
                <a:srgbClr val="F2F4F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8326438" y="6064250"/>
            <a:ext cx="817562" cy="771525"/>
          </a:xfrm>
          <a:prstGeom prst="rect">
            <a:avLst/>
          </a:prstGeom>
          <a:gradFill rotWithShape="1">
            <a:gsLst>
              <a:gs pos="0">
                <a:srgbClr val="E3EABE"/>
              </a:gs>
              <a:gs pos="100000">
                <a:srgbClr val="F9FACE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43000" y="2042319"/>
            <a:ext cx="6858000" cy="2387600"/>
          </a:xfrm>
        </p:spPr>
        <p:txBody>
          <a:bodyPr>
            <a:normAutofit fontScale="90000"/>
          </a:bodyPr>
          <a:lstStyle/>
          <a:p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/>
              <a:t/>
            </a:r>
            <a:br>
              <a:rPr lang="en-AU" sz="4400" dirty="0"/>
            </a:br>
            <a:r>
              <a:rPr lang="en-AU" sz="3600" b="1" dirty="0" smtClean="0"/>
              <a:t>Jilin </a:t>
            </a:r>
            <a:r>
              <a:rPr lang="en-AU" sz="3600" b="1" dirty="0" smtClean="0"/>
              <a:t>Provincial Transport Scientific Research Institute</a:t>
            </a:r>
            <a:br>
              <a:rPr lang="en-AU" sz="3600" b="1" dirty="0" smtClean="0"/>
            </a:br>
            <a:r>
              <a:rPr lang="en-AU" sz="3600" b="1" dirty="0" smtClean="0"/>
              <a:t>&amp;</a:t>
            </a:r>
            <a:br>
              <a:rPr lang="en-AU" sz="3600" b="1" dirty="0" smtClean="0"/>
            </a:br>
            <a:r>
              <a:rPr lang="en-AU" sz="3600" b="1" dirty="0" smtClean="0"/>
              <a:t>PEECE Pty Ltd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84856" y="4343400"/>
            <a:ext cx="6877319" cy="1752600"/>
          </a:xfrm>
        </p:spPr>
        <p:txBody>
          <a:bodyPr>
            <a:noAutofit/>
          </a:bodyPr>
          <a:lstStyle/>
          <a:p>
            <a:endParaRPr lang="en-AU" sz="3200" dirty="0" smtClean="0"/>
          </a:p>
          <a:p>
            <a:r>
              <a:rPr lang="en-AU" sz="3200" b="1" dirty="0" smtClean="0"/>
              <a:t>Environmental Management Plans</a:t>
            </a:r>
          </a:p>
          <a:p>
            <a:r>
              <a:rPr lang="en-AU" dirty="0" smtClean="0"/>
              <a:t>Presented by Phil Hawley &amp; Steve O’Rourke</a:t>
            </a:r>
            <a:endParaRPr lang="en-AU" sz="3200" dirty="0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345139" y="350364"/>
            <a:ext cx="3943351" cy="1060450"/>
            <a:chOff x="1655" y="119"/>
            <a:chExt cx="3312" cy="726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655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DB8230"/>
                </a:gs>
                <a:gs pos="100000">
                  <a:srgbClr val="F4B16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471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7B80A6"/>
                </a:gs>
                <a:gs pos="100000">
                  <a:srgbClr val="9CABC8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288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B1C44E"/>
                </a:gs>
                <a:gs pos="100000">
                  <a:srgbClr val="F0F37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1693" y="147"/>
              <a:ext cx="3274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P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 err="1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  <a:r>
                <a:rPr lang="en-AU" sz="6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C</a:t>
              </a:r>
              <a:r>
                <a:rPr lang="en-AU" sz="50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  </a:t>
              </a:r>
              <a:r>
                <a:rPr lang="en-AU" sz="5400" b="1" dirty="0">
                  <a:solidFill>
                    <a:srgbClr val="DDDDDD"/>
                  </a:solidFill>
                  <a:latin typeface="Arial Narrow" pitchFamily="34" charset="0"/>
                  <a:ea typeface="GulimChe" pitchFamily="49" charset="-127"/>
                  <a:cs typeface="Tahoma" pitchFamily="34" charset="0"/>
                </a:rPr>
                <a:t>E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716" y="350362"/>
            <a:ext cx="1416719" cy="13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Roles and Responsibilities</a:t>
            </a:r>
          </a:p>
        </p:txBody>
      </p:sp>
      <p:grpSp>
        <p:nvGrpSpPr>
          <p:cNvPr id="4" name="Canvas 159"/>
          <p:cNvGrpSpPr/>
          <p:nvPr/>
        </p:nvGrpSpPr>
        <p:grpSpPr>
          <a:xfrm>
            <a:off x="1079500" y="1488712"/>
            <a:ext cx="6439217" cy="3683636"/>
            <a:chOff x="0" y="0"/>
            <a:chExt cx="5664835" cy="325247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664835" cy="3252470"/>
            </a:xfrm>
            <a:prstGeom prst="rect">
              <a:avLst/>
            </a:prstGeom>
            <a:noFill/>
          </p:spPr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158425" y="103881"/>
              <a:ext cx="1331496" cy="50539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Senior Management</a:t>
              </a:r>
              <a:endParaRPr lang="en-A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159249" y="1573058"/>
              <a:ext cx="1331496" cy="50539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Project Management</a:t>
              </a:r>
              <a:endParaRPr lang="en-A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732386" y="2079357"/>
              <a:ext cx="1329847" cy="700194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Contractors Environmental Representative</a:t>
              </a:r>
              <a:endParaRPr lang="en-A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59246" y="2594556"/>
              <a:ext cx="1331496" cy="504566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AU" sz="7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Site </a:t>
              </a: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Personnel</a:t>
              </a:r>
              <a:endParaRPr lang="en-A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60883" y="2594069"/>
              <a:ext cx="1330671" cy="504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AU" sz="7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Sub-Contractors</a:t>
              </a:r>
              <a:endParaRPr lang="en-A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AutoShape 166"/>
            <p:cNvCxnSpPr>
              <a:cxnSpLocks noChangeShapeType="1"/>
              <a:stCxn id="6" idx="2"/>
              <a:endCxn id="7" idx="0"/>
            </p:cNvCxnSpPr>
            <p:nvPr/>
          </p:nvCxnSpPr>
          <p:spPr bwMode="auto">
            <a:xfrm>
              <a:off x="2824585" y="609271"/>
              <a:ext cx="824" cy="96378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169"/>
            <p:cNvCxnSpPr>
              <a:cxnSpLocks noChangeShapeType="1"/>
            </p:cNvCxnSpPr>
            <p:nvPr/>
          </p:nvCxnSpPr>
          <p:spPr bwMode="auto">
            <a:xfrm flipV="1">
              <a:off x="5310319" y="103881"/>
              <a:ext cx="824" cy="2993592"/>
            </a:xfrm>
            <a:prstGeom prst="straightConnector1">
              <a:avLst/>
            </a:prstGeom>
            <a:noFill/>
            <a:ln w="25400">
              <a:solidFill>
                <a:srgbClr val="000000"/>
              </a:solidFill>
              <a:round/>
              <a:headEnd type="arrow" w="med" len="lg"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6170" y="708206"/>
              <a:ext cx="220954" cy="23909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vert270" wrap="square" lIns="18000" tIns="46800" rIns="18000" bIns="45720" anchor="t" anchorCtr="0" upright="1">
              <a:noAutofit/>
            </a:bodyPr>
            <a:lstStyle/>
            <a:p>
              <a:pPr marL="504190" algn="ctr">
                <a:spcAft>
                  <a:spcPts val="1000"/>
                </a:spcAft>
              </a:pPr>
              <a:r>
                <a:rPr lang="en-AU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Reporting</a:t>
              </a:r>
              <a:endParaRPr lang="en-A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378749" y="705732"/>
              <a:ext cx="220954" cy="23917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vert" wrap="square" lIns="18000" tIns="46800" rIns="18000" bIns="45720" anchor="t" anchorCtr="0" upright="1">
              <a:noAutofit/>
            </a:bodyPr>
            <a:lstStyle/>
            <a:p>
              <a:pPr marL="504190" algn="ctr">
                <a:spcAft>
                  <a:spcPts val="1000"/>
                </a:spcAft>
              </a:pPr>
              <a:r>
                <a:rPr lang="en-AU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Authority</a:t>
              </a:r>
              <a:endParaRPr lang="en-A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AutoShape 172"/>
            <p:cNvCxnSpPr>
              <a:cxnSpLocks noChangeShapeType="1"/>
            </p:cNvCxnSpPr>
            <p:nvPr/>
          </p:nvCxnSpPr>
          <p:spPr bwMode="auto">
            <a:xfrm flipV="1">
              <a:off x="305049" y="103881"/>
              <a:ext cx="824" cy="2995240"/>
            </a:xfrm>
            <a:prstGeom prst="straightConnector1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arrow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519407" y="857432"/>
              <a:ext cx="1331496" cy="50456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Administrator</a:t>
              </a:r>
              <a:endParaRPr lang="en-AU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(RMS)</a:t>
              </a:r>
              <a:endParaRPr lang="en-AU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517758" y="103881"/>
              <a:ext cx="1331496" cy="50539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AU" sz="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Regulators</a:t>
              </a:r>
              <a:endParaRPr lang="en-A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AutoShape 176"/>
            <p:cNvCxnSpPr>
              <a:cxnSpLocks noChangeShapeType="1"/>
              <a:stCxn id="16" idx="0"/>
              <a:endCxn id="17" idx="2"/>
            </p:cNvCxnSpPr>
            <p:nvPr/>
          </p:nvCxnSpPr>
          <p:spPr bwMode="auto">
            <a:xfrm rot="5400000" flipH="1">
              <a:off x="1060250" y="732939"/>
              <a:ext cx="248161" cy="1649"/>
            </a:xfrm>
            <a:prstGeom prst="bentConnector3">
              <a:avLst>
                <a:gd name="adj1" fmla="val 50130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178"/>
            <p:cNvCxnSpPr>
              <a:cxnSpLocks noChangeShapeType="1"/>
              <a:stCxn id="7" idx="0"/>
              <a:endCxn id="16" idx="3"/>
            </p:cNvCxnSpPr>
            <p:nvPr/>
          </p:nvCxnSpPr>
          <p:spPr bwMode="auto">
            <a:xfrm rot="5400000" flipH="1">
              <a:off x="2106485" y="854133"/>
              <a:ext cx="463343" cy="974507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721756" y="721403"/>
              <a:ext cx="1330960" cy="50419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AU" sz="7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HSE </a:t>
              </a:r>
              <a:r>
                <a:rPr lang="en-A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Manager</a:t>
              </a:r>
              <a:endParaRPr lang="en-A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1" name="Straight Connector 20"/>
            <p:cNvCxnSpPr>
              <a:stCxn id="20" idx="2"/>
              <a:endCxn id="8" idx="0"/>
            </p:cNvCxnSpPr>
            <p:nvPr/>
          </p:nvCxnSpPr>
          <p:spPr>
            <a:xfrm>
              <a:off x="4387236" y="1225592"/>
              <a:ext cx="10075" cy="853764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7" idx="2"/>
              <a:endCxn id="10" idx="0"/>
            </p:cNvCxnSpPr>
            <p:nvPr/>
          </p:nvCxnSpPr>
          <p:spPr>
            <a:xfrm rot="5400000">
              <a:off x="1817798" y="1586869"/>
              <a:ext cx="515621" cy="1498778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>
              <a:stCxn id="7" idx="2"/>
              <a:endCxn id="9" idx="0"/>
            </p:cNvCxnSpPr>
            <p:nvPr/>
          </p:nvCxnSpPr>
          <p:spPr>
            <a:xfrm rot="5400000">
              <a:off x="2566942" y="2336501"/>
              <a:ext cx="516108" cy="3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>
              <a:stCxn id="8" idx="1"/>
              <a:endCxn id="9" idx="0"/>
            </p:cNvCxnSpPr>
            <p:nvPr/>
          </p:nvCxnSpPr>
          <p:spPr>
            <a:xfrm rot="10800000" flipV="1">
              <a:off x="2824995" y="2429453"/>
              <a:ext cx="907392" cy="165102"/>
            </a:xfrm>
            <a:prstGeom prst="bentConnector2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>
              <a:stCxn id="7" idx="3"/>
              <a:endCxn id="20" idx="1"/>
            </p:cNvCxnSpPr>
            <p:nvPr/>
          </p:nvCxnSpPr>
          <p:spPr>
            <a:xfrm flipV="1">
              <a:off x="3490745" y="973498"/>
              <a:ext cx="231011" cy="852255"/>
            </a:xfrm>
            <a:prstGeom prst="bentConnector3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>
              <a:stCxn id="7" idx="3"/>
              <a:endCxn id="8" idx="0"/>
            </p:cNvCxnSpPr>
            <p:nvPr/>
          </p:nvCxnSpPr>
          <p:spPr>
            <a:xfrm>
              <a:off x="3490745" y="1825754"/>
              <a:ext cx="906566" cy="253603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7547042" y="1582088"/>
            <a:ext cx="364133" cy="20230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TextBox 29"/>
          <p:cNvSpPr txBox="1"/>
          <p:nvPr/>
        </p:nvSpPr>
        <p:spPr>
          <a:xfrm>
            <a:off x="7988055" y="1544737"/>
            <a:ext cx="938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Regulator</a:t>
            </a:r>
            <a:endParaRPr lang="en-AU" sz="1200" dirty="0"/>
          </a:p>
        </p:txBody>
      </p:sp>
      <p:sp>
        <p:nvSpPr>
          <p:cNvPr id="31" name="Rectangle 30"/>
          <p:cNvSpPr/>
          <p:nvPr/>
        </p:nvSpPr>
        <p:spPr>
          <a:xfrm>
            <a:off x="7547041" y="1946541"/>
            <a:ext cx="364133" cy="20230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TextBox 31"/>
          <p:cNvSpPr txBox="1"/>
          <p:nvPr/>
        </p:nvSpPr>
        <p:spPr>
          <a:xfrm>
            <a:off x="7988055" y="1902218"/>
            <a:ext cx="1229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Road Authority</a:t>
            </a:r>
            <a:endParaRPr lang="en-AU" sz="1200" dirty="0"/>
          </a:p>
        </p:txBody>
      </p:sp>
      <p:sp>
        <p:nvSpPr>
          <p:cNvPr id="33" name="Rectangle 32"/>
          <p:cNvSpPr/>
          <p:nvPr/>
        </p:nvSpPr>
        <p:spPr>
          <a:xfrm>
            <a:off x="7547042" y="2277020"/>
            <a:ext cx="364133" cy="202301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TextBox 33"/>
          <p:cNvSpPr txBox="1"/>
          <p:nvPr/>
        </p:nvSpPr>
        <p:spPr>
          <a:xfrm>
            <a:off x="7988055" y="2239670"/>
            <a:ext cx="1229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Contractor</a:t>
            </a:r>
            <a:endParaRPr lang="en-AU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7441837" y="1211711"/>
            <a:ext cx="938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Legend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36713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Inspections and records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Regular;</a:t>
            </a:r>
            <a:endParaRPr lang="en-AU" dirty="0"/>
          </a:p>
          <a:p>
            <a:r>
              <a:rPr lang="en-AU" dirty="0"/>
              <a:t>After rain </a:t>
            </a:r>
            <a:r>
              <a:rPr lang="en-AU" dirty="0" smtClean="0"/>
              <a:t>event; and</a:t>
            </a:r>
            <a:endParaRPr lang="en-AU" dirty="0"/>
          </a:p>
          <a:p>
            <a:r>
              <a:rPr lang="en-AU" dirty="0"/>
              <a:t>Typical inspection </a:t>
            </a:r>
            <a:r>
              <a:rPr lang="en-AU" dirty="0" smtClean="0"/>
              <a:t>forms.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502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Inspection reports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3" b="27439"/>
          <a:stretch/>
        </p:blipFill>
        <p:spPr>
          <a:xfrm>
            <a:off x="1618100" y="1236888"/>
            <a:ext cx="5639950" cy="505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Inspection reports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6" b="57333"/>
          <a:stretch/>
        </p:blipFill>
        <p:spPr>
          <a:xfrm>
            <a:off x="218007" y="1214486"/>
            <a:ext cx="8752865" cy="402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4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Review of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Analysing data against performance </a:t>
            </a:r>
            <a:r>
              <a:rPr lang="en-AU" dirty="0" smtClean="0"/>
              <a:t>goals.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376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Performance against Objectives</a:t>
            </a:r>
            <a:endParaRPr lang="en-AU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996470148"/>
              </p:ext>
            </p:extLst>
          </p:nvPr>
        </p:nvGraphicFramePr>
        <p:xfrm>
          <a:off x="738416" y="1250831"/>
          <a:ext cx="7863418" cy="447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9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Operational Management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040" y="1231521"/>
            <a:ext cx="8229600" cy="5185463"/>
          </a:xfrm>
        </p:spPr>
        <p:txBody>
          <a:bodyPr/>
          <a:lstStyle/>
          <a:p>
            <a:pPr lvl="0"/>
            <a:r>
              <a:rPr lang="en-AU" sz="2800" dirty="0"/>
              <a:t>Monitor environmental impacts relating to the </a:t>
            </a:r>
            <a:r>
              <a:rPr lang="en-AU" sz="2800" dirty="0" smtClean="0"/>
              <a:t>operation;</a:t>
            </a:r>
            <a:endParaRPr lang="en-AU" sz="2800" dirty="0"/>
          </a:p>
          <a:p>
            <a:pPr lvl="0"/>
            <a:r>
              <a:rPr lang="en-AU" sz="2800" dirty="0"/>
              <a:t>Establish standards and criteria for maintenance and monitoring activities;</a:t>
            </a:r>
          </a:p>
          <a:p>
            <a:pPr lvl="0"/>
            <a:r>
              <a:rPr lang="en-AU" sz="2800" dirty="0"/>
              <a:t>Provide details of the management structure, responsibility and </a:t>
            </a:r>
            <a:r>
              <a:rPr lang="en-AU" sz="2800" dirty="0" smtClean="0"/>
              <a:t>authority;</a:t>
            </a:r>
            <a:endParaRPr lang="en-AU" sz="2800" dirty="0"/>
          </a:p>
          <a:p>
            <a:pPr lvl="0"/>
            <a:r>
              <a:rPr lang="en-AU" sz="2800" dirty="0"/>
              <a:t>Provide a framework for compliance and record keeping</a:t>
            </a:r>
            <a:r>
              <a:rPr lang="en-AU" sz="2800" dirty="0" smtClean="0"/>
              <a:t>; and</a:t>
            </a:r>
            <a:endParaRPr lang="en-AU" sz="2800" dirty="0"/>
          </a:p>
          <a:p>
            <a:pPr lvl="0"/>
            <a:r>
              <a:rPr lang="en-AU" sz="2800" dirty="0"/>
              <a:t>Provide an audit/inspection regime to ensure documented, periodic and objective evaluation of environmental </a:t>
            </a:r>
            <a:r>
              <a:rPr lang="en-AU" sz="2800" dirty="0" smtClean="0"/>
              <a:t>performance</a:t>
            </a:r>
            <a:r>
              <a:rPr lang="en-A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321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Erosion and Sediment Control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752" y="1244150"/>
            <a:ext cx="8229600" cy="4232709"/>
          </a:xfrm>
        </p:spPr>
        <p:txBody>
          <a:bodyPr/>
          <a:lstStyle/>
          <a:p>
            <a:pPr lvl="0"/>
            <a:r>
              <a:rPr lang="en-AU" dirty="0"/>
              <a:t>Revised Universal Soil Loss Equation (</a:t>
            </a:r>
            <a:r>
              <a:rPr lang="en-AU" dirty="0" err="1"/>
              <a:t>RUSLE</a:t>
            </a:r>
            <a:r>
              <a:rPr lang="en-AU" dirty="0"/>
              <a:t>) </a:t>
            </a:r>
            <a:r>
              <a:rPr lang="en-AU" dirty="0" smtClean="0"/>
              <a:t>:</a:t>
            </a:r>
            <a:endParaRPr lang="en-AU" dirty="0"/>
          </a:p>
          <a:p>
            <a:pPr marL="457200" lvl="1" indent="0">
              <a:buNone/>
            </a:pPr>
            <a:r>
              <a:rPr lang="en-AU" dirty="0"/>
              <a:t>A = R x K x LS x P x C where</a:t>
            </a:r>
          </a:p>
          <a:p>
            <a:pPr lvl="2"/>
            <a:r>
              <a:rPr lang="en-AU" dirty="0"/>
              <a:t>A = computed soil loss in tonnes/ha/year</a:t>
            </a:r>
          </a:p>
          <a:p>
            <a:pPr lvl="2"/>
            <a:r>
              <a:rPr lang="en-AU" dirty="0"/>
              <a:t>R = rainfall </a:t>
            </a:r>
            <a:r>
              <a:rPr lang="en-AU" dirty="0" err="1"/>
              <a:t>erosivity</a:t>
            </a:r>
            <a:r>
              <a:rPr lang="en-AU" dirty="0"/>
              <a:t> factor</a:t>
            </a:r>
          </a:p>
          <a:p>
            <a:pPr lvl="2"/>
            <a:r>
              <a:rPr lang="en-AU" dirty="0"/>
              <a:t>K = soil </a:t>
            </a:r>
            <a:r>
              <a:rPr lang="en-AU" dirty="0" err="1"/>
              <a:t>erodibility</a:t>
            </a:r>
            <a:r>
              <a:rPr lang="en-AU" dirty="0"/>
              <a:t> factor</a:t>
            </a:r>
          </a:p>
          <a:p>
            <a:pPr lvl="2"/>
            <a:r>
              <a:rPr lang="en-AU" dirty="0"/>
              <a:t>LS = slope length/gradient factor</a:t>
            </a:r>
          </a:p>
          <a:p>
            <a:pPr lvl="2"/>
            <a:r>
              <a:rPr lang="en-AU" dirty="0"/>
              <a:t>P = erosion control practice factor</a:t>
            </a:r>
          </a:p>
          <a:p>
            <a:pPr lvl="2"/>
            <a:r>
              <a:rPr lang="en-AU" dirty="0"/>
              <a:t>C = ground cover and management factor.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3455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Design Process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542" y="1223430"/>
            <a:ext cx="6294364" cy="551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5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Controls</a:t>
            </a:r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606493"/>
              </p:ext>
            </p:extLst>
          </p:nvPr>
        </p:nvGraphicFramePr>
        <p:xfrm>
          <a:off x="1095663" y="1137118"/>
          <a:ext cx="7427496" cy="5483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3748"/>
                <a:gridCol w="3713748"/>
              </a:tblGrid>
              <a:tr h="2741863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  <a:tr h="2741863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76" y="1148865"/>
            <a:ext cx="3627993" cy="2738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899" y="1148863"/>
            <a:ext cx="3636056" cy="2738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4323" y="3887412"/>
            <a:ext cx="2016959" cy="27032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2387" y="3887412"/>
            <a:ext cx="3564568" cy="267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3025"/>
            <a:ext cx="8229600" cy="3962400"/>
          </a:xfrm>
        </p:spPr>
        <p:txBody>
          <a:bodyPr/>
          <a:lstStyle/>
          <a:p>
            <a:pPr eaLnBrk="1" hangingPunct="1">
              <a:buClr>
                <a:schemeClr val="hlink"/>
              </a:buClr>
              <a:buSzPct val="120000"/>
              <a:buFont typeface="Wingdings" pitchFamily="2" charset="2"/>
              <a:buChar char="§"/>
            </a:pPr>
            <a:endParaRPr lang="en-US" dirty="0" smtClean="0"/>
          </a:p>
          <a:p>
            <a:pPr eaLnBrk="1" hangingPunct="1">
              <a:buClr>
                <a:schemeClr val="hlink"/>
              </a:buClr>
              <a:buSzPct val="120000"/>
              <a:buFont typeface="Wingdings" pitchFamily="2" charset="2"/>
              <a:buChar char="§"/>
            </a:pPr>
            <a:endParaRPr lang="en-US" dirty="0" smtClean="0"/>
          </a:p>
          <a:p>
            <a:pPr eaLnBrk="1" hangingPunct="1">
              <a:buClr>
                <a:schemeClr val="hlink"/>
              </a:buClr>
              <a:buSzPct val="120000"/>
              <a:buFont typeface="Wingdings" pitchFamily="2" charset="2"/>
              <a:buChar char="§"/>
            </a:pPr>
            <a:endParaRPr lang="en-US" dirty="0" smtClean="0"/>
          </a:p>
          <a:p>
            <a:pPr eaLnBrk="1" hangingPunct="1">
              <a:buClr>
                <a:schemeClr val="hlink"/>
              </a:buClr>
              <a:buSzPct val="120000"/>
              <a:buFont typeface="Wingdings" pitchFamily="2" charset="2"/>
              <a:buChar char="§"/>
            </a:pPr>
            <a:endParaRPr lang="en-US" dirty="0" smtClean="0"/>
          </a:p>
          <a:p>
            <a:pPr eaLnBrk="1" hangingPunct="1">
              <a:buClr>
                <a:schemeClr val="hlink"/>
              </a:buClr>
              <a:buSzPct val="120000"/>
              <a:buFont typeface="Wingdings" pitchFamily="2" charset="2"/>
              <a:buChar char="§"/>
            </a:pPr>
            <a:endParaRPr lang="en-US" dirty="0" smtClean="0"/>
          </a:p>
        </p:txBody>
      </p:sp>
      <p:grpSp>
        <p:nvGrpSpPr>
          <p:cNvPr id="5" name="Canvas 159"/>
          <p:cNvGrpSpPr/>
          <p:nvPr/>
        </p:nvGrpSpPr>
        <p:grpSpPr>
          <a:xfrm>
            <a:off x="1070126" y="1327464"/>
            <a:ext cx="6439217" cy="4846760"/>
            <a:chOff x="0" y="-5041"/>
            <a:chExt cx="5664835" cy="3257511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5664835" cy="3252470"/>
            </a:xfrm>
            <a:prstGeom prst="rect">
              <a:avLst/>
            </a:prstGeom>
            <a:noFill/>
          </p:spPr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58425" y="-5041"/>
              <a:ext cx="1331496" cy="505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Environmental Assessment</a:t>
              </a:r>
              <a:endPara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57885" y="2057366"/>
              <a:ext cx="1331496" cy="505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Environmental Controls</a:t>
              </a:r>
              <a:endPara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109687" y="1039678"/>
              <a:ext cx="1329847" cy="11731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Contractors Environmental Management System to ISO14001</a:t>
              </a:r>
              <a:endPara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157886" y="2747904"/>
              <a:ext cx="1331496" cy="504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Monitoring and Reporting</a:t>
              </a:r>
              <a:endPara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57885" y="1373952"/>
              <a:ext cx="1331496" cy="504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AU" sz="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CEMP</a:t>
              </a:r>
              <a:endParaRPr lang="en-A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75714" y="699649"/>
              <a:ext cx="1331496" cy="505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Environmental Laws</a:t>
              </a:r>
              <a:endPara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157885" y="699649"/>
              <a:ext cx="1330960" cy="5041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AU" sz="16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Environmental Conditions</a:t>
              </a:r>
              <a:endParaRPr lang="en-A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cxnSp>
        <p:nvCxnSpPr>
          <p:cNvPr id="3073" name="Straight Arrow Connector 3072"/>
          <p:cNvCxnSpPr>
            <a:stCxn id="8" idx="2"/>
            <a:endCxn id="22" idx="0"/>
          </p:cNvCxnSpPr>
          <p:nvPr/>
        </p:nvCxnSpPr>
        <p:spPr>
          <a:xfrm flipH="1">
            <a:off x="4279445" y="2079420"/>
            <a:ext cx="918" cy="29653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7" name="Straight Arrow Connector 3076"/>
          <p:cNvCxnSpPr>
            <a:stCxn id="22" idx="2"/>
            <a:endCxn id="18" idx="0"/>
          </p:cNvCxnSpPr>
          <p:nvPr/>
        </p:nvCxnSpPr>
        <p:spPr>
          <a:xfrm>
            <a:off x="4279445" y="3126123"/>
            <a:ext cx="305" cy="25310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9" name="Straight Arrow Connector 3078"/>
          <p:cNvCxnSpPr>
            <a:stCxn id="18" idx="2"/>
            <a:endCxn id="9" idx="0"/>
          </p:cNvCxnSpPr>
          <p:nvPr/>
        </p:nvCxnSpPr>
        <p:spPr>
          <a:xfrm>
            <a:off x="4279750" y="4129959"/>
            <a:ext cx="0" cy="26610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1" name="Straight Arrow Connector 3080"/>
          <p:cNvCxnSpPr>
            <a:stCxn id="9" idx="2"/>
          </p:cNvCxnSpPr>
          <p:nvPr/>
        </p:nvCxnSpPr>
        <p:spPr>
          <a:xfrm flipH="1">
            <a:off x="4279445" y="5148018"/>
            <a:ext cx="305" cy="27547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5" name="Elbow Connector 3094"/>
          <p:cNvCxnSpPr>
            <a:stCxn id="19" idx="2"/>
            <a:endCxn id="18" idx="1"/>
          </p:cNvCxnSpPr>
          <p:nvPr/>
        </p:nvCxnSpPr>
        <p:spPr>
          <a:xfrm rot="16200000" flipH="1">
            <a:off x="2518298" y="2749897"/>
            <a:ext cx="626685" cy="1382708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7" name="Elbow Connector 3096"/>
          <p:cNvCxnSpPr>
            <a:stCxn id="11" idx="3"/>
            <a:endCxn id="10" idx="2"/>
          </p:cNvCxnSpPr>
          <p:nvPr/>
        </p:nvCxnSpPr>
        <p:spPr>
          <a:xfrm flipV="1">
            <a:off x="5036506" y="4627314"/>
            <a:ext cx="1460920" cy="1171545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9" name="Straight Arrow Connector 3098"/>
          <p:cNvCxnSpPr>
            <a:stCxn id="10" idx="1"/>
            <a:endCxn id="18" idx="3"/>
          </p:cNvCxnSpPr>
          <p:nvPr/>
        </p:nvCxnSpPr>
        <p:spPr>
          <a:xfrm flipH="1">
            <a:off x="5036505" y="3754593"/>
            <a:ext cx="705102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Controls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70" y="1669414"/>
            <a:ext cx="4215865" cy="316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935" y="1669415"/>
            <a:ext cx="4215865" cy="316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solidFill>
                  <a:srgbClr val="FFC000"/>
                </a:solidFill>
              </a:rPr>
              <a:t>C</a:t>
            </a:r>
            <a:r>
              <a:rPr lang="en-AU" dirty="0" err="1" smtClean="0"/>
              <a:t>EMP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dirty="0" smtClean="0">
                <a:solidFill>
                  <a:srgbClr val="FFC000"/>
                </a:solidFill>
              </a:rPr>
              <a:t>Contractors</a:t>
            </a:r>
            <a:r>
              <a:rPr lang="en-AU" dirty="0" smtClean="0"/>
              <a:t> Environmental Management Plan</a:t>
            </a:r>
          </a:p>
          <a:p>
            <a:pPr marL="400050" lvl="1" indent="0">
              <a:buNone/>
            </a:pPr>
            <a:endParaRPr lang="en-AU" dirty="0" smtClean="0"/>
          </a:p>
          <a:p>
            <a:pPr marL="0" lvl="1" indent="0">
              <a:buNone/>
            </a:pPr>
            <a:r>
              <a:rPr lang="en-AU" dirty="0" smtClean="0"/>
              <a:t>How the </a:t>
            </a:r>
            <a:r>
              <a:rPr lang="en-AU" dirty="0" smtClean="0">
                <a:solidFill>
                  <a:srgbClr val="FFC000"/>
                </a:solidFill>
              </a:rPr>
              <a:t>Contractor</a:t>
            </a:r>
            <a:r>
              <a:rPr lang="en-AU" dirty="0" smtClean="0"/>
              <a:t> will ensure that he complies with the environmental conditions and requirements whilst building the project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4581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CONTENTS OF </a:t>
            </a:r>
            <a:r>
              <a:rPr lang="en-AU" dirty="0" smtClean="0"/>
              <a:t>A </a:t>
            </a:r>
            <a:r>
              <a:rPr lang="en-AU" dirty="0"/>
              <a:t>CEMP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912" y="1276519"/>
            <a:ext cx="6105441" cy="5278030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Typical contents </a:t>
            </a:r>
            <a:r>
              <a:rPr lang="en-AU" dirty="0" smtClean="0"/>
              <a:t>include:</a:t>
            </a:r>
            <a:endParaRPr lang="en-AU" dirty="0"/>
          </a:p>
          <a:p>
            <a:r>
              <a:rPr lang="en-AU" dirty="0"/>
              <a:t>Project </a:t>
            </a:r>
            <a:r>
              <a:rPr lang="en-AU" dirty="0" smtClean="0"/>
              <a:t>description;</a:t>
            </a:r>
          </a:p>
          <a:p>
            <a:r>
              <a:rPr lang="en-AU" dirty="0" smtClean="0"/>
              <a:t>Laws and regulations;</a:t>
            </a:r>
            <a:endParaRPr lang="en-AU" dirty="0"/>
          </a:p>
          <a:p>
            <a:r>
              <a:rPr lang="en-AU" dirty="0"/>
              <a:t>Roles and </a:t>
            </a:r>
            <a:r>
              <a:rPr lang="en-AU" dirty="0" smtClean="0"/>
              <a:t>responsibilities;</a:t>
            </a:r>
            <a:endParaRPr lang="en-AU" dirty="0"/>
          </a:p>
          <a:p>
            <a:r>
              <a:rPr lang="en-AU" dirty="0"/>
              <a:t>Impacts </a:t>
            </a:r>
            <a:r>
              <a:rPr lang="en-AU" dirty="0" smtClean="0"/>
              <a:t>of the project;</a:t>
            </a:r>
            <a:endParaRPr lang="en-AU" dirty="0"/>
          </a:p>
          <a:p>
            <a:r>
              <a:rPr lang="en-AU" dirty="0"/>
              <a:t>Mitigation </a:t>
            </a:r>
            <a:r>
              <a:rPr lang="en-AU" dirty="0" smtClean="0"/>
              <a:t>measure;</a:t>
            </a:r>
            <a:endParaRPr lang="en-AU" dirty="0"/>
          </a:p>
          <a:p>
            <a:r>
              <a:rPr lang="en-AU" dirty="0"/>
              <a:t>Performance </a:t>
            </a:r>
            <a:r>
              <a:rPr lang="en-AU" dirty="0" smtClean="0"/>
              <a:t>goals;</a:t>
            </a:r>
            <a:endParaRPr lang="en-AU" dirty="0"/>
          </a:p>
          <a:p>
            <a:r>
              <a:rPr lang="en-AU" dirty="0"/>
              <a:t>Review </a:t>
            </a:r>
            <a:r>
              <a:rPr lang="en-AU" dirty="0" smtClean="0"/>
              <a:t>mechanisms; and</a:t>
            </a:r>
          </a:p>
          <a:p>
            <a:r>
              <a:rPr lang="en-AU" dirty="0" smtClean="0"/>
              <a:t>Reporting.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577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Typical Impacts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0682" y="1325071"/>
            <a:ext cx="6259189" cy="4525963"/>
          </a:xfrm>
        </p:spPr>
        <p:txBody>
          <a:bodyPr/>
          <a:lstStyle/>
          <a:p>
            <a:r>
              <a:rPr lang="en-AU" dirty="0"/>
              <a:t>Soil and </a:t>
            </a:r>
            <a:r>
              <a:rPr lang="en-AU" dirty="0" smtClean="0"/>
              <a:t>Water;</a:t>
            </a:r>
          </a:p>
          <a:p>
            <a:r>
              <a:rPr lang="en-AU" dirty="0" smtClean="0"/>
              <a:t>Noise and Vibration;</a:t>
            </a:r>
          </a:p>
          <a:p>
            <a:r>
              <a:rPr lang="en-AU" dirty="0" smtClean="0"/>
              <a:t>Air quality;</a:t>
            </a:r>
            <a:endParaRPr lang="en-AU" dirty="0"/>
          </a:p>
          <a:p>
            <a:r>
              <a:rPr lang="en-AU" dirty="0"/>
              <a:t>Flora and </a:t>
            </a:r>
            <a:r>
              <a:rPr lang="en-AU" dirty="0" smtClean="0"/>
              <a:t>Fauna;</a:t>
            </a:r>
            <a:endParaRPr lang="en-AU" dirty="0"/>
          </a:p>
          <a:p>
            <a:r>
              <a:rPr lang="en-AU" dirty="0" smtClean="0"/>
              <a:t>Traffic;</a:t>
            </a:r>
          </a:p>
          <a:p>
            <a:r>
              <a:rPr lang="en-AU" dirty="0" smtClean="0"/>
              <a:t>Heritage; and</a:t>
            </a:r>
          </a:p>
          <a:p>
            <a:r>
              <a:rPr lang="en-AU" dirty="0" smtClean="0"/>
              <a:t>Waste.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329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Soil and Water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37000"/>
          </a:xfrm>
        </p:spPr>
        <p:txBody>
          <a:bodyPr/>
          <a:lstStyle/>
          <a:p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836660"/>
              </p:ext>
            </p:extLst>
          </p:nvPr>
        </p:nvGraphicFramePr>
        <p:xfrm>
          <a:off x="457200" y="1244598"/>
          <a:ext cx="8128000" cy="366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496608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Impacts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Typical Mitigations</a:t>
                      </a:r>
                      <a:endParaRPr lang="en-AU" dirty="0"/>
                    </a:p>
                  </a:txBody>
                  <a:tcPr/>
                </a:tc>
              </a:tr>
              <a:tr h="815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Sediment polluting rivers and creeks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Erosion and sedimentation control plans.</a:t>
                      </a:r>
                      <a:endParaRPr lang="en-AU" dirty="0"/>
                    </a:p>
                  </a:txBody>
                  <a:tcPr/>
                </a:tc>
              </a:tr>
              <a:tr h="752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Soil instability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Erosion and sedimentation control devices.</a:t>
                      </a:r>
                      <a:endParaRPr lang="en-AU" dirty="0"/>
                    </a:p>
                  </a:txBody>
                  <a:tcPr/>
                </a:tc>
              </a:tr>
              <a:tr h="7444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Soil erosion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857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Pollution of groundwater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Lining of storage dams.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16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Noise and Vibration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53577"/>
          </a:xfrm>
        </p:spPr>
        <p:txBody>
          <a:bodyPr/>
          <a:lstStyle/>
          <a:p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598493"/>
              </p:ext>
            </p:extLst>
          </p:nvPr>
        </p:nvGraphicFramePr>
        <p:xfrm>
          <a:off x="481476" y="1349346"/>
          <a:ext cx="8176661" cy="4089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7166"/>
                <a:gridCol w="4379495"/>
              </a:tblGrid>
              <a:tr h="414792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Impacts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Typical Mitigations</a:t>
                      </a:r>
                      <a:endParaRPr lang="en-AU" dirty="0"/>
                    </a:p>
                  </a:txBody>
                  <a:tcPr/>
                </a:tc>
              </a:tr>
              <a:tr h="1022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Construction noise impacting on community e.g. schools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dirty="0" smtClean="0"/>
                        <a:t>Restrict working hours and ensure machines are</a:t>
                      </a:r>
                      <a:r>
                        <a:rPr lang="en-AU" baseline="0" dirty="0" smtClean="0"/>
                        <a:t> fitted with effective mufflers.</a:t>
                      </a:r>
                      <a:endParaRPr lang="en-AU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1022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Construction noise impacting on residents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dirty="0" smtClean="0"/>
                        <a:t>Build permanent noise mitigations (e.g. noise mounds, walls) early.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1329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Vibration from construction (from rollers, trucks, blasting damaging buildings and other structures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Restrict size of compacting equipment and how close it can come to structures; 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Maximum instantaneous charge limit for blasting.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Air Quality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43952"/>
          </a:xfrm>
        </p:spPr>
        <p:txBody>
          <a:bodyPr/>
          <a:lstStyle/>
          <a:p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987237"/>
              </p:ext>
            </p:extLst>
          </p:nvPr>
        </p:nvGraphicFramePr>
        <p:xfrm>
          <a:off x="457200" y="1300795"/>
          <a:ext cx="8229600" cy="3809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8055"/>
                <a:gridCol w="3941545"/>
              </a:tblGrid>
              <a:tr h="497444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Impacts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Typical mitigations</a:t>
                      </a:r>
                      <a:endParaRPr lang="en-AU" dirty="0"/>
                    </a:p>
                  </a:txBody>
                  <a:tcPr/>
                </a:tc>
              </a:tr>
              <a:tr h="12265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Dust generation during works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Watering of works; 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Use of dust suppressants.</a:t>
                      </a:r>
                      <a:endParaRPr lang="en-AU" dirty="0"/>
                    </a:p>
                  </a:txBody>
                  <a:tcPr/>
                </a:tc>
              </a:tr>
              <a:tr h="12265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Dust generation from bare ground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Limit area</a:t>
                      </a:r>
                      <a:r>
                        <a:rPr lang="en-AU" baseline="0" dirty="0" smtClean="0"/>
                        <a:t> disturbed at any one time; 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Progressive revegetation.</a:t>
                      </a:r>
                      <a:endParaRPr lang="en-AU" dirty="0"/>
                    </a:p>
                  </a:txBody>
                  <a:tcPr/>
                </a:tc>
              </a:tr>
              <a:tr h="8586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Vehicle emissions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Regular servicing and inspections.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5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Flora </a:t>
            </a:r>
            <a:r>
              <a:rPr lang="en-AU" dirty="0"/>
              <a:t>and Fauna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30579"/>
          </a:xfrm>
        </p:spPr>
        <p:txBody>
          <a:bodyPr/>
          <a:lstStyle/>
          <a:p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110545"/>
              </p:ext>
            </p:extLst>
          </p:nvPr>
        </p:nvGraphicFramePr>
        <p:xfrm>
          <a:off x="481476" y="1276518"/>
          <a:ext cx="8229600" cy="3700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51819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Impacts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Typical Mitigations</a:t>
                      </a:r>
                      <a:endParaRPr lang="en-AU" dirty="0"/>
                    </a:p>
                  </a:txBody>
                  <a:tcPr/>
                </a:tc>
              </a:tr>
              <a:tr h="779852">
                <a:tc>
                  <a:txBody>
                    <a:bodyPr/>
                    <a:lstStyle/>
                    <a:p>
                      <a:r>
                        <a:rPr lang="en-AU" dirty="0" smtClean="0"/>
                        <a:t>Destruction of flora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dirty="0" smtClean="0"/>
                        <a:t>Delineation of work area / exclusion</a:t>
                      </a:r>
                      <a:r>
                        <a:rPr lang="en-AU" baseline="0" dirty="0" smtClean="0"/>
                        <a:t> area.</a:t>
                      </a:r>
                      <a:endParaRPr lang="en-AU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812562">
                <a:tc>
                  <a:txBody>
                    <a:bodyPr/>
                    <a:lstStyle/>
                    <a:p>
                      <a:r>
                        <a:rPr lang="en-AU" dirty="0" smtClean="0"/>
                        <a:t>Destruction of fauna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dirty="0" smtClean="0"/>
                        <a:t>Tree and vegetation Clearing procedures.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577893">
                <a:tc>
                  <a:txBody>
                    <a:bodyPr/>
                    <a:lstStyle/>
                    <a:p>
                      <a:r>
                        <a:rPr lang="en-AU" dirty="0" smtClean="0"/>
                        <a:t>Loss of habitat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dirty="0" smtClean="0"/>
                        <a:t>Ecologists on site.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  <a:tr h="779852">
                <a:tc>
                  <a:txBody>
                    <a:bodyPr/>
                    <a:lstStyle/>
                    <a:p>
                      <a:r>
                        <a:rPr lang="en-AU" dirty="0" smtClean="0"/>
                        <a:t>Loss of biodiversity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800" u="sng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Biobanking</a:t>
                      </a:r>
                      <a:r>
                        <a:rPr lang="en-AU" sz="18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/Offsets.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54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ECE_CHINA">
  <a:themeElements>
    <a:clrScheme name="Default Design 15">
      <a:dk1>
        <a:srgbClr val="3C4C70"/>
      </a:dk1>
      <a:lt1>
        <a:srgbClr val="FFFFFF"/>
      </a:lt1>
      <a:dk2>
        <a:srgbClr val="3C4C70"/>
      </a:dk2>
      <a:lt2>
        <a:srgbClr val="808080"/>
      </a:lt2>
      <a:accent1>
        <a:srgbClr val="7B80A6"/>
      </a:accent1>
      <a:accent2>
        <a:srgbClr val="F4B16D"/>
      </a:accent2>
      <a:accent3>
        <a:srgbClr val="FFFFFF"/>
      </a:accent3>
      <a:accent4>
        <a:srgbClr val="32405F"/>
      </a:accent4>
      <a:accent5>
        <a:srgbClr val="BFC0D0"/>
      </a:accent5>
      <a:accent6>
        <a:srgbClr val="DDA062"/>
      </a:accent6>
      <a:hlink>
        <a:srgbClr val="DB8230"/>
      </a:hlink>
      <a:folHlink>
        <a:srgbClr val="B1C44E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31823"/>
        </a:dk1>
        <a:lt1>
          <a:srgbClr val="E3E7EF"/>
        </a:lt1>
        <a:dk2>
          <a:srgbClr val="131823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EFF1F6"/>
        </a:accent3>
        <a:accent4>
          <a:srgbClr val="0E131C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31823"/>
        </a:dk1>
        <a:lt1>
          <a:srgbClr val="FFFFFF"/>
        </a:lt1>
        <a:dk2>
          <a:srgbClr val="131823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FFFFFF"/>
        </a:accent3>
        <a:accent4>
          <a:srgbClr val="0E131C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3C4C70"/>
        </a:dk1>
        <a:lt1>
          <a:srgbClr val="FFFFFF"/>
        </a:lt1>
        <a:dk2>
          <a:srgbClr val="3C4C70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FFFFFF"/>
        </a:accent3>
        <a:accent4>
          <a:srgbClr val="32405F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PEECE_CHINA</Template>
  <TotalTime>1212</TotalTime>
  <Words>503</Words>
  <Application>Microsoft Office PowerPoint</Application>
  <PresentationFormat>On-screen Show (4:3)</PresentationFormat>
  <Paragraphs>131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PEECE_CHINA</vt:lpstr>
      <vt:lpstr>  Jilin Provincial Transport Scientific Research Institute &amp; PEECE Pty Ltd </vt:lpstr>
      <vt:lpstr>Overview</vt:lpstr>
      <vt:lpstr>CEMP</vt:lpstr>
      <vt:lpstr>CONTENTS OF A CEMP</vt:lpstr>
      <vt:lpstr>Typical Impacts</vt:lpstr>
      <vt:lpstr>Soil and Water</vt:lpstr>
      <vt:lpstr>Noise and Vibration</vt:lpstr>
      <vt:lpstr>Air Quality</vt:lpstr>
      <vt:lpstr>Flora and Fauna</vt:lpstr>
      <vt:lpstr>Roles and Responsibilities</vt:lpstr>
      <vt:lpstr>Inspections and records</vt:lpstr>
      <vt:lpstr>Inspection reports</vt:lpstr>
      <vt:lpstr>Inspection reports</vt:lpstr>
      <vt:lpstr>Review of performance</vt:lpstr>
      <vt:lpstr>Performance against Objectives</vt:lpstr>
      <vt:lpstr>Operational Management Plan</vt:lpstr>
      <vt:lpstr>Erosion and Sediment Control</vt:lpstr>
      <vt:lpstr>Design Process</vt:lpstr>
      <vt:lpstr>Controls</vt:lpstr>
      <vt:lpstr>Controls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Sustainability in Highway Engineering – an Australian Perspective</dc:title>
  <dc:creator>Phil Hawley</dc:creator>
  <cp:lastModifiedBy>Phil Hawley</cp:lastModifiedBy>
  <cp:revision>49</cp:revision>
  <cp:lastPrinted>2010-08-22T07:25:44Z</cp:lastPrinted>
  <dcterms:created xsi:type="dcterms:W3CDTF">2010-08-20T10:33:24Z</dcterms:created>
  <dcterms:modified xsi:type="dcterms:W3CDTF">2015-06-25T02:58:25Z</dcterms:modified>
</cp:coreProperties>
</file>